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6.svg" ContentType="image/svg+xml"/>
  <Override PartName="/ppt/media/image17.svg" ContentType="image/svg+xml"/>
  <Override PartName="/ppt/media/image18.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4630400" cy="8229600"/>
  <p:notesSz cx="8229600" cy="14630400"/>
  <p:embeddedFontLst>
    <p:embeddedFont>
      <p:font typeface="PT Serif" panose="020A0703040505020204" pitchFamily="34" charset="0"/>
      <p:bold r:id="rId27"/>
    </p:embeddedFont>
    <p:embeddedFont>
      <p:font typeface="PT Serif" panose="020A0703040505020204" pitchFamily="34" charset="-122"/>
      <p:bold r:id="rId28"/>
    </p:embeddedFont>
    <p:embeddedFont>
      <p:font typeface="PT Serif" panose="020A0703040505020204" pitchFamily="34" charset="-120"/>
      <p:bold r:id="rId29"/>
    </p:embeddedFont>
    <p:embeddedFont>
      <p:font typeface="DM Sans" pitchFamily="34" charset="0"/>
      <p:bold r:id="rId30"/>
    </p:embeddedFont>
    <p:embeddedFont>
      <p:font typeface="DM Sans" pitchFamily="34" charset="-122"/>
      <p:bold r:id="rId31"/>
    </p:embeddedFont>
    <p:embeddedFont>
      <p:font typeface="DM Sans" pitchFamily="34" charset="-120"/>
      <p:bold r:id="rId32"/>
    </p:embeddedFont>
    <p:embeddedFont>
      <p:font typeface="Calibri" panose="020F0502020204030204"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project is to leverage air quality data to predict future trends and empower communities to take preventive measures
Accurate air quality forecasting is critical for public health, as it allows people to make informed decisions about outdoor activities, travel, and health precautions
The core objectives are to develop predictive models, identify pollution patterns, provide early warning systems, support policy decisions, and empower citizens with accessible air quality information
By transforming raw data into actionable intelligence, this project aims to have a meaningful impact on millions of people's lives
Effective air quality forecasting requires expertise in environmental science, public health, and data analytics - this project brings these disciplines together to tackle a pressing challenge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svg"/><Relationship Id="rId2" Type="http://schemas.openxmlformats.org/officeDocument/2006/relationships/image" Target="../media/image16.sv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8.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8.xml"/><Relationship Id="rId7" Type="http://schemas.openxmlformats.org/officeDocument/2006/relationships/image" Target="../media/image10.svg"/><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 Id="rId3" Type="http://schemas.openxmlformats.org/officeDocument/2006/relationships/image" Target="../media/image6.svg"/><Relationship Id="rId2" Type="http://schemas.openxmlformats.org/officeDocument/2006/relationships/image" Target="../media/image5.sv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3935730" y="829270"/>
            <a:ext cx="6758940" cy="1235869"/>
          </a:xfrm>
          <a:prstGeom prst="rect">
            <a:avLst/>
          </a:prstGeom>
        </p:spPr>
      </p:pic>
      <p:sp>
        <p:nvSpPr>
          <p:cNvPr id="3" name="Text 0"/>
          <p:cNvSpPr/>
          <p:nvPr/>
        </p:nvSpPr>
        <p:spPr>
          <a:xfrm>
            <a:off x="793790" y="2545675"/>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E04F00"/>
                </a:solidFill>
                <a:latin typeface="PT Serif" panose="020A0703040505020204" pitchFamily="34" charset="0"/>
                <a:ea typeface="PT Serif" panose="020A0703040505020204" pitchFamily="34" charset="-122"/>
                <a:cs typeface="PT Serif" panose="020A0703040505020204" pitchFamily="34" charset="-120"/>
              </a:rPr>
              <a:t>Project Details:</a:t>
            </a:r>
            <a:endParaRPr lang="en-US" sz="2050" dirty="0"/>
          </a:p>
        </p:txBody>
      </p:sp>
      <p:sp>
        <p:nvSpPr>
          <p:cNvPr id="4" name="Text 1"/>
          <p:cNvSpPr/>
          <p:nvPr/>
        </p:nvSpPr>
        <p:spPr>
          <a:xfrm>
            <a:off x="793790" y="3168967"/>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Project Title</a:t>
            </a:r>
            <a:r>
              <a:rPr lang="en-US" sz="1550" dirty="0">
                <a:solidFill>
                  <a:srgbClr val="383838"/>
                </a:solidFill>
                <a:latin typeface="DM Sans" pitchFamily="34" charset="0"/>
                <a:ea typeface="DM Sans" pitchFamily="34" charset="-122"/>
                <a:cs typeface="DM Sans" pitchFamily="34" charset="-120"/>
              </a:rPr>
              <a:t> - Forecasting Air Quality Using Historical Pollution Data</a:t>
            </a:r>
            <a:endParaRPr lang="en-US" sz="1550" dirty="0"/>
          </a:p>
        </p:txBody>
      </p:sp>
      <p:sp>
        <p:nvSpPr>
          <p:cNvPr id="5" name="Text 2"/>
          <p:cNvSpPr/>
          <p:nvPr/>
        </p:nvSpPr>
        <p:spPr>
          <a:xfrm>
            <a:off x="793790" y="3709749"/>
            <a:ext cx="13042821" cy="635079"/>
          </a:xfrm>
          <a:prstGeom prst="rect">
            <a:avLst/>
          </a:prstGeom>
          <a:noFill/>
        </p:spPr>
        <p:txBody>
          <a:bodyPr wrap="squar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Project Purpose -</a:t>
            </a:r>
            <a:r>
              <a:rPr lang="en-US" sz="1550" dirty="0">
                <a:solidFill>
                  <a:srgbClr val="383838"/>
                </a:solidFill>
                <a:latin typeface="DM Sans" pitchFamily="34" charset="0"/>
                <a:ea typeface="DM Sans" pitchFamily="34" charset="-122"/>
                <a:cs typeface="DM Sans" pitchFamily="34" charset="-120"/>
              </a:rPr>
              <a:t>The purpose of this project is to develop an intelligent air quality forecasting system that predicts the Air Quality Index (AQI) and pollutant concentrations using historicalenvironmental data.</a:t>
            </a:r>
            <a:endParaRPr lang="en-US" sz="1550" dirty="0"/>
          </a:p>
        </p:txBody>
      </p:sp>
      <p:sp>
        <p:nvSpPr>
          <p:cNvPr id="6" name="Text 3"/>
          <p:cNvSpPr/>
          <p:nvPr/>
        </p:nvSpPr>
        <p:spPr>
          <a:xfrm>
            <a:off x="793790" y="4568071"/>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Tools and Technologie</a:t>
            </a:r>
            <a:r>
              <a:rPr lang="en-US" sz="1550" dirty="0">
                <a:solidFill>
                  <a:srgbClr val="383838"/>
                </a:solidFill>
                <a:latin typeface="DM Sans" pitchFamily="34" charset="0"/>
                <a:ea typeface="DM Sans" pitchFamily="34" charset="-122"/>
                <a:cs typeface="DM Sans" pitchFamily="34" charset="-120"/>
              </a:rPr>
              <a:t>s - Python,Streamlit</a:t>
            </a:r>
            <a:endParaRPr lang="en-US" sz="1550" dirty="0"/>
          </a:p>
        </p:txBody>
      </p:sp>
      <p:sp>
        <p:nvSpPr>
          <p:cNvPr id="7" name="Text 4"/>
          <p:cNvSpPr/>
          <p:nvPr/>
        </p:nvSpPr>
        <p:spPr>
          <a:xfrm>
            <a:off x="793790" y="5108853"/>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Mentor</a:t>
            </a:r>
            <a:r>
              <a:rPr lang="en-US" sz="1550" dirty="0">
                <a:solidFill>
                  <a:srgbClr val="383838"/>
                </a:solidFill>
                <a:latin typeface="DM Sans" pitchFamily="34" charset="0"/>
                <a:ea typeface="DM Sans" pitchFamily="34" charset="-122"/>
                <a:cs typeface="DM Sans" pitchFamily="34" charset="-120"/>
              </a:rPr>
              <a:t> - Ms. Umme Asma S</a:t>
            </a:r>
            <a:endParaRPr lang="en-US" sz="1550" dirty="0"/>
          </a:p>
        </p:txBody>
      </p:sp>
      <p:sp>
        <p:nvSpPr>
          <p:cNvPr id="8" name="Text 5"/>
          <p:cNvSpPr/>
          <p:nvPr/>
        </p:nvSpPr>
        <p:spPr>
          <a:xfrm>
            <a:off x="793790" y="5649635"/>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Batch Number</a:t>
            </a:r>
            <a:r>
              <a:rPr lang="en-US" sz="1550" dirty="0">
                <a:solidFill>
                  <a:srgbClr val="383838"/>
                </a:solidFill>
                <a:latin typeface="DM Sans" pitchFamily="34" charset="0"/>
                <a:ea typeface="DM Sans" pitchFamily="34" charset="-122"/>
                <a:cs typeface="DM Sans" pitchFamily="34" charset="-120"/>
              </a:rPr>
              <a:t> - 3</a:t>
            </a:r>
            <a:endParaRPr lang="en-US" sz="1550" dirty="0"/>
          </a:p>
        </p:txBody>
      </p:sp>
      <p:sp>
        <p:nvSpPr>
          <p:cNvPr id="9" name="Text 6"/>
          <p:cNvSpPr/>
          <p:nvPr/>
        </p:nvSpPr>
        <p:spPr>
          <a:xfrm>
            <a:off x="793790" y="6190417"/>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Start Date</a:t>
            </a:r>
            <a:r>
              <a:rPr lang="en-US" sz="1550" dirty="0">
                <a:solidFill>
                  <a:srgbClr val="383838"/>
                </a:solidFill>
                <a:latin typeface="DM Sans" pitchFamily="34" charset="0"/>
                <a:ea typeface="DM Sans" pitchFamily="34" charset="-122"/>
                <a:cs typeface="DM Sans" pitchFamily="34" charset="-120"/>
              </a:rPr>
              <a:t> - 22-September-2025</a:t>
            </a:r>
            <a:endParaRPr lang="en-US" sz="1550" dirty="0"/>
          </a:p>
        </p:txBody>
      </p:sp>
      <p:sp>
        <p:nvSpPr>
          <p:cNvPr id="10" name="Text 7"/>
          <p:cNvSpPr/>
          <p:nvPr/>
        </p:nvSpPr>
        <p:spPr>
          <a:xfrm>
            <a:off x="793790" y="6731198"/>
            <a:ext cx="13042821" cy="317540"/>
          </a:xfrm>
          <a:prstGeom prst="rect">
            <a:avLst/>
          </a:prstGeom>
          <a:solidFill>
            <a:schemeClr val="bg1"/>
          </a:solid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Intern Name</a:t>
            </a:r>
            <a:r>
              <a:rPr lang="en-US" sz="1550" dirty="0">
                <a:solidFill>
                  <a:srgbClr val="383838"/>
                </a:solidFill>
                <a:latin typeface="DM Sans" pitchFamily="34" charset="0"/>
                <a:ea typeface="DM Sans" pitchFamily="34" charset="-122"/>
                <a:cs typeface="DM Sans" pitchFamily="34" charset="-120"/>
              </a:rPr>
              <a:t> - Ch. Ramya Triveni</a:t>
            </a:r>
            <a:endParaRPr lang="en-US" sz="1550" dirty="0"/>
          </a:p>
        </p:txBody>
      </p:sp>
      <p:sp>
        <p:nvSpPr>
          <p:cNvPr id="11" name="Text 8"/>
          <p:cNvSpPr/>
          <p:nvPr/>
        </p:nvSpPr>
        <p:spPr>
          <a:xfrm>
            <a:off x="793790" y="7271980"/>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GitHub Repository</a:t>
            </a:r>
            <a:r>
              <a:rPr lang="en-US" sz="1550" dirty="0">
                <a:solidFill>
                  <a:srgbClr val="383838"/>
                </a:solidFill>
                <a:latin typeface="DM Sans" pitchFamily="34" charset="0"/>
                <a:ea typeface="DM Sans" pitchFamily="34" charset="-122"/>
                <a:cs typeface="DM Sans" pitchFamily="34" charset="-120"/>
              </a:rPr>
              <a:t> -</a:t>
            </a:r>
            <a:r>
              <a:rPr lang="en-US" sz="1550" u="sng" dirty="0">
                <a:solidFill>
                  <a:srgbClr val="E04F00"/>
                </a:solidFill>
                <a:latin typeface="DM Sans" pitchFamily="34" charset="0"/>
                <a:ea typeface="DM Sans" pitchFamily="34" charset="-122"/>
                <a:cs typeface="DM Sans" pitchFamily="34" charset="-120"/>
              </a:rPr>
              <a:t>https://github.com/Ch-Ramya03</a:t>
            </a:r>
            <a:endParaRPr lang="en-US" sz="1550" dirty="0"/>
          </a:p>
        </p:txBody>
      </p:sp>
      <p:sp>
        <p:nvSpPr>
          <p:cNvPr id="13" name="Text Box 12"/>
          <p:cNvSpPr txBox="1"/>
          <p:nvPr/>
        </p:nvSpPr>
        <p:spPr>
          <a:xfrm>
            <a:off x="12486005" y="7663180"/>
            <a:ext cx="2143760" cy="551815"/>
          </a:xfrm>
          <a:prstGeom prst="rect">
            <a:avLst/>
          </a:prstGeom>
          <a:solidFill>
            <a:schemeClr val="bg1"/>
          </a:solidFill>
        </p:spPr>
        <p:txBody>
          <a:bodyPr wrap="square" rtlCol="0">
            <a:no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731"/>
            <a:ext cx="8146375"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Major Contributors to Air Pollution</a:t>
            </a:r>
            <a:endParaRPr lang="en-US" sz="4100" dirty="0"/>
          </a:p>
        </p:txBody>
      </p:sp>
      <p:pic>
        <p:nvPicPr>
          <p:cNvPr id="3" name="Image 0" descr="preencoded.png"/>
          <p:cNvPicPr>
            <a:picLocks noChangeAspect="1"/>
          </p:cNvPicPr>
          <p:nvPr/>
        </p:nvPicPr>
        <p:blipFill>
          <a:blip r:embed="rId1"/>
          <a:stretch>
            <a:fillRect/>
          </a:stretch>
        </p:blipFill>
        <p:spPr>
          <a:xfrm>
            <a:off x="793790" y="1940838"/>
            <a:ext cx="8984813" cy="2684026"/>
          </a:xfrm>
          <a:prstGeom prst="rect">
            <a:avLst/>
          </a:prstGeom>
        </p:spPr>
      </p:pic>
      <p:sp>
        <p:nvSpPr>
          <p:cNvPr id="4" name="Text 1"/>
          <p:cNvSpPr/>
          <p:nvPr/>
        </p:nvSpPr>
        <p:spPr>
          <a:xfrm>
            <a:off x="793790" y="5046464"/>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020202"/>
                </a:solidFill>
                <a:latin typeface="PT Serif" panose="020A0703040505020204" pitchFamily="34" charset="0"/>
                <a:ea typeface="PT Serif" panose="020A0703040505020204" pitchFamily="34" charset="-122"/>
                <a:cs typeface="PT Serif" panose="020A0703040505020204" pitchFamily="34" charset="-120"/>
              </a:rPr>
              <a:t>Transportation Sector</a:t>
            </a:r>
            <a:endParaRPr lang="en-US" sz="2050" dirty="0"/>
          </a:p>
        </p:txBody>
      </p:sp>
      <p:sp>
        <p:nvSpPr>
          <p:cNvPr id="5" name="Text 2"/>
          <p:cNvSpPr/>
          <p:nvPr/>
        </p:nvSpPr>
        <p:spPr>
          <a:xfrm>
            <a:off x="793790" y="5570458"/>
            <a:ext cx="3979664"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The largest single contributor globally. Diesel vehicles, aviation, and shipping emit vast quantities of nitrogen oxides and particulate matter. Urban areas bear the heaviest burden.</a:t>
            </a:r>
            <a:endParaRPr lang="en-US" sz="1550" dirty="0"/>
          </a:p>
        </p:txBody>
      </p:sp>
      <p:sp>
        <p:nvSpPr>
          <p:cNvPr id="6" name="Text 3"/>
          <p:cNvSpPr/>
          <p:nvPr/>
        </p:nvSpPr>
        <p:spPr>
          <a:xfrm>
            <a:off x="5265182" y="5046464"/>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020202"/>
                </a:solidFill>
                <a:latin typeface="PT Serif" panose="020A0703040505020204" pitchFamily="34" charset="0"/>
                <a:ea typeface="PT Serif" panose="020A0703040505020204" pitchFamily="34" charset="-122"/>
                <a:cs typeface="PT Serif" panose="020A0703040505020204" pitchFamily="34" charset="-120"/>
              </a:rPr>
              <a:t>Industrial Processes</a:t>
            </a:r>
            <a:endParaRPr lang="en-US" sz="2050" dirty="0"/>
          </a:p>
        </p:txBody>
      </p:sp>
      <p:sp>
        <p:nvSpPr>
          <p:cNvPr id="7" name="Text 4"/>
          <p:cNvSpPr/>
          <p:nvPr/>
        </p:nvSpPr>
        <p:spPr>
          <a:xfrm>
            <a:off x="5265182" y="5570458"/>
            <a:ext cx="3979664"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Manufacturing, chemical production, and mining operations release diverse pollutants. Heavy industries in developing nations often lack stringent emission controls.</a:t>
            </a:r>
            <a:endParaRPr lang="en-US" sz="1550" dirty="0"/>
          </a:p>
        </p:txBody>
      </p:sp>
      <p:sp>
        <p:nvSpPr>
          <p:cNvPr id="8" name="Text 5"/>
          <p:cNvSpPr/>
          <p:nvPr/>
        </p:nvSpPr>
        <p:spPr>
          <a:xfrm>
            <a:off x="9736574" y="5046464"/>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020202"/>
                </a:solidFill>
                <a:latin typeface="PT Serif" panose="020A0703040505020204" pitchFamily="34" charset="0"/>
                <a:ea typeface="PT Serif" panose="020A0703040505020204" pitchFamily="34" charset="-122"/>
                <a:cs typeface="PT Serif" panose="020A0703040505020204" pitchFamily="34" charset="-120"/>
              </a:rPr>
              <a:t>Energy Generation</a:t>
            </a:r>
            <a:endParaRPr lang="en-US" sz="2050" dirty="0"/>
          </a:p>
        </p:txBody>
      </p:sp>
      <p:sp>
        <p:nvSpPr>
          <p:cNvPr id="9" name="Text 6"/>
          <p:cNvSpPr/>
          <p:nvPr/>
        </p:nvSpPr>
        <p:spPr>
          <a:xfrm>
            <a:off x="9736574" y="5570458"/>
            <a:ext cx="4115038" cy="127015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Coal-fired power plants remain significant polluters despite renewable energy growth. Fossil fuel combustion releases sulphur dioxide, mercury, and greenhouse gases.</a:t>
            </a:r>
            <a:endParaRPr lang="en-US" sz="1550" dirty="0"/>
          </a:p>
        </p:txBody>
      </p:sp>
      <p:sp>
        <p:nvSpPr>
          <p:cNvPr id="10" name="Text Box 9"/>
          <p:cNvSpPr txBox="1"/>
          <p:nvPr/>
        </p:nvSpPr>
        <p:spPr>
          <a:xfrm>
            <a:off x="9660255" y="7786370"/>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370" y="599123"/>
            <a:ext cx="10341650" cy="553164"/>
          </a:xfrm>
          <a:prstGeom prst="rect">
            <a:avLst/>
          </a:prstGeom>
          <a:noFill/>
        </p:spPr>
        <p:txBody>
          <a:bodyPr wrap="none" lIns="0" tIns="0" rIns="0" bIns="0" rtlCol="0" anchor="t"/>
          <a:lstStyle/>
          <a:p>
            <a:pPr marL="0" indent="0" algn="l">
              <a:lnSpc>
                <a:spcPts val="4350"/>
              </a:lnSpc>
              <a:buNone/>
            </a:pPr>
            <a:r>
              <a:rPr lang="en-US" sz="3450" dirty="0">
                <a:solidFill>
                  <a:srgbClr val="020202"/>
                </a:solidFill>
                <a:latin typeface="PT Serif" panose="020A0703040505020204" pitchFamily="34" charset="0"/>
                <a:ea typeface="PT Serif" panose="020A0703040505020204" pitchFamily="34" charset="-122"/>
                <a:cs typeface="PT Serif" panose="020A0703040505020204" pitchFamily="34" charset="-120"/>
              </a:rPr>
              <a:t>Health &amp; Environmental Impacts of Poor Air Quality</a:t>
            </a:r>
            <a:endParaRPr lang="en-US" sz="3450" dirty="0"/>
          </a:p>
        </p:txBody>
      </p:sp>
      <p:sp>
        <p:nvSpPr>
          <p:cNvPr id="3" name="Shape 1"/>
          <p:cNvSpPr/>
          <p:nvPr/>
        </p:nvSpPr>
        <p:spPr>
          <a:xfrm>
            <a:off x="674370" y="1489472"/>
            <a:ext cx="4314825" cy="2737604"/>
          </a:xfrm>
          <a:prstGeom prst="roundRect">
            <a:avLst>
              <a:gd name="adj" fmla="val 924"/>
            </a:avLst>
          </a:prstGeom>
          <a:solidFill>
            <a:srgbClr val="F2EEEE"/>
          </a:solidFill>
        </p:spPr>
      </p:sp>
      <p:sp>
        <p:nvSpPr>
          <p:cNvPr id="4" name="Shape 2"/>
          <p:cNvSpPr/>
          <p:nvPr/>
        </p:nvSpPr>
        <p:spPr>
          <a:xfrm>
            <a:off x="842963" y="1658064"/>
            <a:ext cx="505778" cy="505778"/>
          </a:xfrm>
          <a:prstGeom prst="roundRect">
            <a:avLst>
              <a:gd name="adj" fmla="val 18077270"/>
            </a:avLst>
          </a:prstGeom>
          <a:solidFill>
            <a:srgbClr val="E04F00"/>
          </a:solidFill>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2028" y="1797129"/>
            <a:ext cx="227528" cy="227528"/>
          </a:xfrm>
          <a:prstGeom prst="rect">
            <a:avLst/>
          </a:prstGeom>
        </p:spPr>
      </p:pic>
      <p:sp>
        <p:nvSpPr>
          <p:cNvPr id="6" name="Text 3"/>
          <p:cNvSpPr/>
          <p:nvPr/>
        </p:nvSpPr>
        <p:spPr>
          <a:xfrm>
            <a:off x="842963" y="2332434"/>
            <a:ext cx="2212777" cy="276582"/>
          </a:xfrm>
          <a:prstGeom prst="rect">
            <a:avLst/>
          </a:prstGeom>
          <a:noFill/>
        </p:spPr>
        <p:txBody>
          <a:bodyPr wrap="none" lIns="0" tIns="0" rIns="0" bIns="0" rtlCol="0" anchor="t"/>
          <a:lstStyle/>
          <a:p>
            <a:pPr marL="0" indent="0" algn="l">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Respiratory Diseases</a:t>
            </a:r>
            <a:endParaRPr lang="en-US" sz="1700" dirty="0"/>
          </a:p>
        </p:txBody>
      </p:sp>
      <p:sp>
        <p:nvSpPr>
          <p:cNvPr id="7" name="Text 4"/>
          <p:cNvSpPr/>
          <p:nvPr/>
        </p:nvSpPr>
        <p:spPr>
          <a:xfrm>
            <a:off x="842963" y="2710101"/>
            <a:ext cx="3977640" cy="1348383"/>
          </a:xfrm>
          <a:prstGeom prst="rect">
            <a:avLst/>
          </a:prstGeom>
          <a:noFill/>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Chronic exposure causes asthma, bronchitis, and reduced lung function. Particulate matter penetrates deep into lung tissue, triggering inflammation and reducing oxygen absorption capacity.</a:t>
            </a:r>
            <a:endParaRPr lang="en-US" sz="1300" dirty="0"/>
          </a:p>
        </p:txBody>
      </p:sp>
      <p:sp>
        <p:nvSpPr>
          <p:cNvPr id="8" name="Shape 5"/>
          <p:cNvSpPr/>
          <p:nvPr/>
        </p:nvSpPr>
        <p:spPr>
          <a:xfrm>
            <a:off x="5157788" y="1489472"/>
            <a:ext cx="4314825" cy="2737604"/>
          </a:xfrm>
          <a:prstGeom prst="roundRect">
            <a:avLst>
              <a:gd name="adj" fmla="val 924"/>
            </a:avLst>
          </a:prstGeom>
          <a:solidFill>
            <a:srgbClr val="F2EEEE"/>
          </a:solidFill>
        </p:spPr>
      </p:sp>
      <p:sp>
        <p:nvSpPr>
          <p:cNvPr id="9" name="Shape 6"/>
          <p:cNvSpPr/>
          <p:nvPr/>
        </p:nvSpPr>
        <p:spPr>
          <a:xfrm>
            <a:off x="5326380" y="1658064"/>
            <a:ext cx="505778" cy="505778"/>
          </a:xfrm>
          <a:prstGeom prst="roundRect">
            <a:avLst>
              <a:gd name="adj" fmla="val 18077270"/>
            </a:avLst>
          </a:prstGeom>
          <a:solidFill>
            <a:srgbClr val="E04F00"/>
          </a:solidFill>
        </p:spPr>
      </p:sp>
      <p:pic>
        <p:nvPicPr>
          <p:cNvPr id="10"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5465445" y="1797129"/>
            <a:ext cx="227528" cy="227528"/>
          </a:xfrm>
          <a:prstGeom prst="rect">
            <a:avLst/>
          </a:prstGeom>
        </p:spPr>
      </p:pic>
      <p:sp>
        <p:nvSpPr>
          <p:cNvPr id="11" name="Text 7"/>
          <p:cNvSpPr/>
          <p:nvPr/>
        </p:nvSpPr>
        <p:spPr>
          <a:xfrm>
            <a:off x="5326380" y="2332434"/>
            <a:ext cx="2437686" cy="276582"/>
          </a:xfrm>
          <a:prstGeom prst="rect">
            <a:avLst/>
          </a:prstGeom>
          <a:noFill/>
        </p:spPr>
        <p:txBody>
          <a:bodyPr wrap="none" lIns="0" tIns="0" rIns="0" bIns="0" rtlCol="0" anchor="t"/>
          <a:lstStyle/>
          <a:p>
            <a:pPr marL="0" indent="0" algn="l">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Cardiovascular Problems</a:t>
            </a:r>
            <a:endParaRPr lang="en-US" sz="1700" dirty="0"/>
          </a:p>
        </p:txBody>
      </p:sp>
      <p:sp>
        <p:nvSpPr>
          <p:cNvPr id="12" name="Text 8"/>
          <p:cNvSpPr/>
          <p:nvPr/>
        </p:nvSpPr>
        <p:spPr>
          <a:xfrm>
            <a:off x="5326380" y="2710101"/>
            <a:ext cx="3977640" cy="1078706"/>
          </a:xfrm>
          <a:prstGeom prst="rect">
            <a:avLst/>
          </a:prstGeom>
          <a:noFill/>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Air pollution increases risk of heart attacks, strokes, and hypertension. Fine particles enter the bloodstream, causing systemic inflammation and arterial damage.</a:t>
            </a:r>
            <a:endParaRPr lang="en-US" sz="1300" dirty="0"/>
          </a:p>
        </p:txBody>
      </p:sp>
      <p:sp>
        <p:nvSpPr>
          <p:cNvPr id="13" name="Shape 9"/>
          <p:cNvSpPr/>
          <p:nvPr/>
        </p:nvSpPr>
        <p:spPr>
          <a:xfrm>
            <a:off x="9641205" y="1489472"/>
            <a:ext cx="4314825" cy="2737604"/>
          </a:xfrm>
          <a:prstGeom prst="roundRect">
            <a:avLst>
              <a:gd name="adj" fmla="val 924"/>
            </a:avLst>
          </a:prstGeom>
          <a:solidFill>
            <a:srgbClr val="F2EEEE"/>
          </a:solidFill>
        </p:spPr>
      </p:sp>
      <p:sp>
        <p:nvSpPr>
          <p:cNvPr id="14" name="Shape 10"/>
          <p:cNvSpPr/>
          <p:nvPr/>
        </p:nvSpPr>
        <p:spPr>
          <a:xfrm>
            <a:off x="9809798" y="1658064"/>
            <a:ext cx="505778" cy="505778"/>
          </a:xfrm>
          <a:prstGeom prst="roundRect">
            <a:avLst>
              <a:gd name="adj" fmla="val 18077270"/>
            </a:avLst>
          </a:prstGeom>
          <a:solidFill>
            <a:srgbClr val="E04F00"/>
          </a:solidFill>
        </p:spPr>
      </p:sp>
      <p:pic>
        <p:nvPicPr>
          <p:cNvPr id="15"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9948862" y="1797129"/>
            <a:ext cx="227528" cy="227528"/>
          </a:xfrm>
          <a:prstGeom prst="rect">
            <a:avLst/>
          </a:prstGeom>
        </p:spPr>
      </p:pic>
      <p:sp>
        <p:nvSpPr>
          <p:cNvPr id="16" name="Text 11"/>
          <p:cNvSpPr/>
          <p:nvPr/>
        </p:nvSpPr>
        <p:spPr>
          <a:xfrm>
            <a:off x="9809798" y="2332434"/>
            <a:ext cx="2212777" cy="276582"/>
          </a:xfrm>
          <a:prstGeom prst="rect">
            <a:avLst/>
          </a:prstGeom>
          <a:noFill/>
        </p:spPr>
        <p:txBody>
          <a:bodyPr wrap="none" lIns="0" tIns="0" rIns="0" bIns="0" rtlCol="0" anchor="t"/>
          <a:lstStyle/>
          <a:p>
            <a:pPr marL="0" indent="0" algn="l">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Neurological Effects</a:t>
            </a:r>
            <a:endParaRPr lang="en-US" sz="1700" dirty="0"/>
          </a:p>
        </p:txBody>
      </p:sp>
      <p:sp>
        <p:nvSpPr>
          <p:cNvPr id="17" name="Text 12"/>
          <p:cNvSpPr/>
          <p:nvPr/>
        </p:nvSpPr>
        <p:spPr>
          <a:xfrm>
            <a:off x="9809798" y="2710101"/>
            <a:ext cx="3977640" cy="1078706"/>
          </a:xfrm>
          <a:prstGeom prst="rect">
            <a:avLst/>
          </a:prstGeom>
          <a:noFill/>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Recent research links air pollution to cognitive decline, dementia, and developmental delays in children. Ultrafine particles can cross the blood-brain barrier.</a:t>
            </a:r>
            <a:endParaRPr lang="en-US" sz="1300" dirty="0"/>
          </a:p>
        </p:txBody>
      </p:sp>
      <p:sp>
        <p:nvSpPr>
          <p:cNvPr id="18" name="Text 13"/>
          <p:cNvSpPr/>
          <p:nvPr/>
        </p:nvSpPr>
        <p:spPr>
          <a:xfrm>
            <a:off x="674370" y="4501039"/>
            <a:ext cx="4286726" cy="556260"/>
          </a:xfrm>
          <a:prstGeom prst="rect">
            <a:avLst/>
          </a:prstGeom>
          <a:noFill/>
        </p:spPr>
        <p:txBody>
          <a:bodyPr wrap="none" lIns="0" tIns="0" rIns="0" bIns="0" rtlCol="0" anchor="t"/>
          <a:lstStyle/>
          <a:p>
            <a:pPr marL="0" indent="0" algn="ctr">
              <a:lnSpc>
                <a:spcPts val="4350"/>
              </a:lnSpc>
              <a:buNone/>
            </a:pPr>
            <a:r>
              <a:rPr lang="en-US" sz="4350" dirty="0">
                <a:solidFill>
                  <a:srgbClr val="383838"/>
                </a:solidFill>
                <a:latin typeface="PT Serif" panose="020A0703040505020204" pitchFamily="34" charset="0"/>
                <a:ea typeface="PT Serif" panose="020A0703040505020204" pitchFamily="34" charset="-122"/>
                <a:cs typeface="PT Serif" panose="020A0703040505020204" pitchFamily="34" charset="-120"/>
              </a:rPr>
              <a:t>7M</a:t>
            </a:r>
            <a:endParaRPr lang="en-US" sz="4350" dirty="0"/>
          </a:p>
        </p:txBody>
      </p:sp>
      <p:sp>
        <p:nvSpPr>
          <p:cNvPr id="19" name="Text 14"/>
          <p:cNvSpPr/>
          <p:nvPr/>
        </p:nvSpPr>
        <p:spPr>
          <a:xfrm>
            <a:off x="1455777" y="5268039"/>
            <a:ext cx="2723912" cy="276582"/>
          </a:xfrm>
          <a:prstGeom prst="rect">
            <a:avLst/>
          </a:prstGeom>
          <a:noFill/>
        </p:spPr>
        <p:txBody>
          <a:bodyPr wrap="none" lIns="0" tIns="0" rIns="0" bIns="0" rtlCol="0" anchor="t"/>
          <a:lstStyle/>
          <a:p>
            <a:pPr marL="0" indent="0" algn="ctr">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Premature Deaths Annually</a:t>
            </a:r>
            <a:endParaRPr lang="en-US" sz="1700" dirty="0"/>
          </a:p>
        </p:txBody>
      </p:sp>
      <p:sp>
        <p:nvSpPr>
          <p:cNvPr id="20" name="Text 15"/>
          <p:cNvSpPr/>
          <p:nvPr/>
        </p:nvSpPr>
        <p:spPr>
          <a:xfrm>
            <a:off x="674370" y="5645706"/>
            <a:ext cx="4286726" cy="809030"/>
          </a:xfrm>
          <a:prstGeom prst="rect">
            <a:avLst/>
          </a:prstGeom>
          <a:noFill/>
        </p:spPr>
        <p:txBody>
          <a:bodyPr wrap="square" lIns="0" tIns="0" rIns="0" bIns="0" rtlCol="0" anchor="t"/>
          <a:lstStyle/>
          <a:p>
            <a:pPr marL="0" indent="0" algn="ctr">
              <a:lnSpc>
                <a:spcPts val="2100"/>
              </a:lnSpc>
              <a:buNone/>
            </a:pPr>
            <a:r>
              <a:rPr lang="en-US" sz="1300" dirty="0">
                <a:solidFill>
                  <a:srgbClr val="383838"/>
                </a:solidFill>
                <a:latin typeface="DM Sans" pitchFamily="34" charset="0"/>
                <a:ea typeface="DM Sans" pitchFamily="34" charset="-122"/>
                <a:cs typeface="DM Sans" pitchFamily="34" charset="-120"/>
              </a:rPr>
              <a:t>WHO estimates air pollution causes 7 million premature deaths worldwide each year, making it one of the leading environmental health risks.</a:t>
            </a:r>
            <a:endParaRPr lang="en-US" sz="1300" dirty="0"/>
          </a:p>
        </p:txBody>
      </p:sp>
      <p:sp>
        <p:nvSpPr>
          <p:cNvPr id="21" name="Text 16"/>
          <p:cNvSpPr/>
          <p:nvPr/>
        </p:nvSpPr>
        <p:spPr>
          <a:xfrm>
            <a:off x="5171837" y="4501039"/>
            <a:ext cx="4286726" cy="556260"/>
          </a:xfrm>
          <a:prstGeom prst="rect">
            <a:avLst/>
          </a:prstGeom>
          <a:noFill/>
        </p:spPr>
        <p:txBody>
          <a:bodyPr wrap="none" lIns="0" tIns="0" rIns="0" bIns="0" rtlCol="0" anchor="t"/>
          <a:lstStyle/>
          <a:p>
            <a:pPr marL="0" indent="0" algn="ctr">
              <a:lnSpc>
                <a:spcPts val="4350"/>
              </a:lnSpc>
              <a:buNone/>
            </a:pPr>
            <a:r>
              <a:rPr lang="en-US" sz="4350" dirty="0">
                <a:solidFill>
                  <a:srgbClr val="383838"/>
                </a:solidFill>
                <a:latin typeface="PT Serif" panose="020A0703040505020204" pitchFamily="34" charset="0"/>
                <a:ea typeface="PT Serif" panose="020A0703040505020204" pitchFamily="34" charset="-122"/>
                <a:cs typeface="PT Serif" panose="020A0703040505020204" pitchFamily="34" charset="-120"/>
              </a:rPr>
              <a:t>$5T</a:t>
            </a:r>
            <a:endParaRPr lang="en-US" sz="4350" dirty="0"/>
          </a:p>
        </p:txBody>
      </p:sp>
      <p:sp>
        <p:nvSpPr>
          <p:cNvPr id="22" name="Text 17"/>
          <p:cNvSpPr/>
          <p:nvPr/>
        </p:nvSpPr>
        <p:spPr>
          <a:xfrm>
            <a:off x="6113859" y="5268039"/>
            <a:ext cx="2402681" cy="276582"/>
          </a:xfrm>
          <a:prstGeom prst="rect">
            <a:avLst/>
          </a:prstGeom>
          <a:noFill/>
        </p:spPr>
        <p:txBody>
          <a:bodyPr wrap="none" lIns="0" tIns="0" rIns="0" bIns="0" rtlCol="0" anchor="t"/>
          <a:lstStyle/>
          <a:p>
            <a:pPr marL="0" indent="0" algn="ctr">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Global Economic Impact</a:t>
            </a:r>
            <a:endParaRPr lang="en-US" sz="1700" dirty="0"/>
          </a:p>
        </p:txBody>
      </p:sp>
      <p:sp>
        <p:nvSpPr>
          <p:cNvPr id="23" name="Text 18"/>
          <p:cNvSpPr/>
          <p:nvPr/>
        </p:nvSpPr>
        <p:spPr>
          <a:xfrm>
            <a:off x="5171837" y="5645706"/>
            <a:ext cx="4286726" cy="809030"/>
          </a:xfrm>
          <a:prstGeom prst="rect">
            <a:avLst/>
          </a:prstGeom>
          <a:noFill/>
        </p:spPr>
        <p:txBody>
          <a:bodyPr wrap="square" lIns="0" tIns="0" rIns="0" bIns="0" rtlCol="0" anchor="t"/>
          <a:lstStyle/>
          <a:p>
            <a:pPr marL="0" indent="0" algn="ctr">
              <a:lnSpc>
                <a:spcPts val="2100"/>
              </a:lnSpc>
              <a:buNone/>
            </a:pPr>
            <a:r>
              <a:rPr lang="en-US" sz="1300" dirty="0">
                <a:solidFill>
                  <a:srgbClr val="383838"/>
                </a:solidFill>
                <a:latin typeface="DM Sans" pitchFamily="34" charset="0"/>
                <a:ea typeface="DM Sans" pitchFamily="34" charset="-122"/>
                <a:cs typeface="DM Sans" pitchFamily="34" charset="-120"/>
              </a:rPr>
              <a:t>Healthcare costs and lost productivity from air pollution-related illnesses exceed $5 trillion annually, affecting both developed and developing economies.</a:t>
            </a:r>
            <a:endParaRPr lang="en-US" sz="1300" dirty="0"/>
          </a:p>
        </p:txBody>
      </p:sp>
      <p:sp>
        <p:nvSpPr>
          <p:cNvPr id="24" name="Text 19"/>
          <p:cNvSpPr/>
          <p:nvPr/>
        </p:nvSpPr>
        <p:spPr>
          <a:xfrm>
            <a:off x="9669304" y="4501039"/>
            <a:ext cx="4286726" cy="556260"/>
          </a:xfrm>
          <a:prstGeom prst="rect">
            <a:avLst/>
          </a:prstGeom>
          <a:noFill/>
        </p:spPr>
        <p:txBody>
          <a:bodyPr wrap="none" lIns="0" tIns="0" rIns="0" bIns="0" rtlCol="0" anchor="t"/>
          <a:lstStyle/>
          <a:p>
            <a:pPr marL="0" indent="0" algn="ctr">
              <a:lnSpc>
                <a:spcPts val="4350"/>
              </a:lnSpc>
              <a:buNone/>
            </a:pPr>
            <a:r>
              <a:rPr lang="en-US" sz="4350" dirty="0">
                <a:solidFill>
                  <a:srgbClr val="383838"/>
                </a:solidFill>
                <a:latin typeface="PT Serif" panose="020A0703040505020204" pitchFamily="34" charset="0"/>
                <a:ea typeface="PT Serif" panose="020A0703040505020204" pitchFamily="34" charset="-122"/>
                <a:cs typeface="PT Serif" panose="020A0703040505020204" pitchFamily="34" charset="-120"/>
              </a:rPr>
              <a:t>90%</a:t>
            </a:r>
            <a:endParaRPr lang="en-US" sz="4350" dirty="0"/>
          </a:p>
        </p:txBody>
      </p:sp>
      <p:sp>
        <p:nvSpPr>
          <p:cNvPr id="25" name="Text 20"/>
          <p:cNvSpPr/>
          <p:nvPr/>
        </p:nvSpPr>
        <p:spPr>
          <a:xfrm>
            <a:off x="10706219" y="5268039"/>
            <a:ext cx="2212777" cy="276582"/>
          </a:xfrm>
          <a:prstGeom prst="rect">
            <a:avLst/>
          </a:prstGeom>
          <a:noFill/>
        </p:spPr>
        <p:txBody>
          <a:bodyPr wrap="none" lIns="0" tIns="0" rIns="0" bIns="0" rtlCol="0" anchor="t"/>
          <a:lstStyle/>
          <a:p>
            <a:pPr marL="0" indent="0" algn="ctr">
              <a:lnSpc>
                <a:spcPts val="2150"/>
              </a:lnSpc>
              <a:buNone/>
            </a:pPr>
            <a:r>
              <a:rPr lang="en-US" sz="1700" dirty="0">
                <a:solidFill>
                  <a:srgbClr val="383838"/>
                </a:solidFill>
                <a:latin typeface="PT Serif" panose="020A0703040505020204" pitchFamily="34" charset="0"/>
                <a:ea typeface="PT Serif" panose="020A0703040505020204" pitchFamily="34" charset="-122"/>
                <a:cs typeface="PT Serif" panose="020A0703040505020204" pitchFamily="34" charset="-120"/>
              </a:rPr>
              <a:t>Population Affected</a:t>
            </a:r>
            <a:endParaRPr lang="en-US" sz="1700" dirty="0"/>
          </a:p>
        </p:txBody>
      </p:sp>
      <p:sp>
        <p:nvSpPr>
          <p:cNvPr id="26" name="Text 21"/>
          <p:cNvSpPr/>
          <p:nvPr/>
        </p:nvSpPr>
        <p:spPr>
          <a:xfrm>
            <a:off x="9669304" y="5645706"/>
            <a:ext cx="4286726" cy="809030"/>
          </a:xfrm>
          <a:prstGeom prst="rect">
            <a:avLst/>
          </a:prstGeom>
          <a:noFill/>
        </p:spPr>
        <p:txBody>
          <a:bodyPr wrap="square" lIns="0" tIns="0" rIns="0" bIns="0" rtlCol="0" anchor="t"/>
          <a:lstStyle/>
          <a:p>
            <a:pPr marL="0" indent="0" algn="ctr">
              <a:lnSpc>
                <a:spcPts val="2100"/>
              </a:lnSpc>
              <a:buNone/>
            </a:pPr>
            <a:r>
              <a:rPr lang="en-US" sz="1300" dirty="0">
                <a:solidFill>
                  <a:srgbClr val="383838"/>
                </a:solidFill>
                <a:latin typeface="DM Sans" pitchFamily="34" charset="0"/>
                <a:ea typeface="DM Sans" pitchFamily="34" charset="-122"/>
                <a:cs typeface="DM Sans" pitchFamily="34" charset="-120"/>
              </a:rPr>
              <a:t>Over 90% of the world's population breathes air exceeding WHO guideline limits, with urban populations in developing nations most vulnerable.</a:t>
            </a:r>
            <a:endParaRPr lang="en-US" sz="1300" dirty="0"/>
          </a:p>
        </p:txBody>
      </p:sp>
      <p:sp>
        <p:nvSpPr>
          <p:cNvPr id="27" name="Shape 22"/>
          <p:cNvSpPr/>
          <p:nvPr/>
        </p:nvSpPr>
        <p:spPr>
          <a:xfrm>
            <a:off x="674370" y="6644402"/>
            <a:ext cx="13281660" cy="986076"/>
          </a:xfrm>
          <a:prstGeom prst="roundRect">
            <a:avLst>
              <a:gd name="adj" fmla="val 2565"/>
            </a:avLst>
          </a:prstGeom>
          <a:solidFill>
            <a:srgbClr val="FFCDB3"/>
          </a:solidFill>
        </p:spPr>
      </p:sp>
      <p:pic>
        <p:nvPicPr>
          <p:cNvPr id="28" name="Image 3" descr="preencoded.png"/>
          <p:cNvPicPr>
            <a:picLocks noChangeAspect="1"/>
          </p:cNvPicPr>
          <p:nvPr/>
        </p:nvPicPr>
        <p:blipFill>
          <a:blip r:embed="rId5"/>
          <a:stretch>
            <a:fillRect/>
          </a:stretch>
        </p:blipFill>
        <p:spPr>
          <a:xfrm>
            <a:off x="842963" y="6898124"/>
            <a:ext cx="210741" cy="168593"/>
          </a:xfrm>
          <a:prstGeom prst="rect">
            <a:avLst/>
          </a:prstGeom>
        </p:spPr>
      </p:pic>
      <p:sp>
        <p:nvSpPr>
          <p:cNvPr id="29" name="Text 23"/>
          <p:cNvSpPr/>
          <p:nvPr/>
        </p:nvSpPr>
        <p:spPr>
          <a:xfrm>
            <a:off x="1222296" y="6855143"/>
            <a:ext cx="12565142" cy="539353"/>
          </a:xfrm>
          <a:prstGeom prst="rect">
            <a:avLst/>
          </a:prstGeom>
          <a:noFill/>
        </p:spPr>
        <p:txBody>
          <a:bodyPr wrap="square" lIns="0" tIns="0" rIns="0" bIns="0" rtlCol="0" anchor="t"/>
          <a:lstStyle/>
          <a:p>
            <a:pPr marL="0" indent="0" algn="l">
              <a:lnSpc>
                <a:spcPts val="2100"/>
              </a:lnSpc>
              <a:buNone/>
            </a:pPr>
            <a:r>
              <a:rPr lang="en-US" sz="1300" b="1" dirty="0">
                <a:solidFill>
                  <a:srgbClr val="000000"/>
                </a:solidFill>
                <a:latin typeface="DM Sans" pitchFamily="34" charset="0"/>
                <a:ea typeface="DM Sans" pitchFamily="34" charset="-122"/>
                <a:cs typeface="DM Sans" pitchFamily="34" charset="-120"/>
              </a:rPr>
              <a:t>Environmental Consequences:</a:t>
            </a:r>
            <a:r>
              <a:rPr lang="en-US" sz="1300" dirty="0">
                <a:solidFill>
                  <a:srgbClr val="000000"/>
                </a:solidFill>
                <a:latin typeface="DM Sans" pitchFamily="34" charset="0"/>
                <a:ea typeface="DM Sans" pitchFamily="34" charset="-122"/>
                <a:cs typeface="DM Sans" pitchFamily="34" charset="-120"/>
              </a:rPr>
              <a:t> Beyond human health, air pollution damages ecosystems through acid rain, reduces agricultural yields, accelerates climate change, and degrades visibility and aesthetic quality of natural landscapes.</a:t>
            </a:r>
            <a:endParaRPr lang="en-US" sz="1300" dirty="0"/>
          </a:p>
        </p:txBody>
      </p:sp>
      <p:sp>
        <p:nvSpPr>
          <p:cNvPr id="30" name="Text Box 29"/>
          <p:cNvSpPr txBox="1"/>
          <p:nvPr/>
        </p:nvSpPr>
        <p:spPr>
          <a:xfrm>
            <a:off x="9669145" y="7735570"/>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4252" y="480774"/>
            <a:ext cx="6634282" cy="561380"/>
          </a:xfrm>
          <a:prstGeom prst="rect">
            <a:avLst/>
          </a:prstGeom>
          <a:noFill/>
        </p:spPr>
        <p:txBody>
          <a:bodyPr wrap="none" lIns="0" tIns="0" rIns="0" bIns="0" rtlCol="0" anchor="t"/>
          <a:lstStyle/>
          <a:p>
            <a:pPr marL="0" indent="0" algn="l">
              <a:lnSpc>
                <a:spcPts val="4400"/>
              </a:lnSpc>
              <a:buNone/>
            </a:pPr>
            <a:r>
              <a:rPr lang="en-US" sz="3500" dirty="0">
                <a:solidFill>
                  <a:srgbClr val="020202"/>
                </a:solidFill>
                <a:latin typeface="PT Serif" panose="020A0703040505020204" pitchFamily="34" charset="0"/>
                <a:ea typeface="PT Serif" panose="020A0703040505020204" pitchFamily="34" charset="-122"/>
                <a:cs typeface="PT Serif" panose="020A0703040505020204" pitchFamily="34" charset="-120"/>
              </a:rPr>
              <a:t>Solutions to Reduce Air Pollution</a:t>
            </a:r>
            <a:endParaRPr lang="en-US" sz="3500" dirty="0"/>
          </a:p>
        </p:txBody>
      </p:sp>
      <p:sp>
        <p:nvSpPr>
          <p:cNvPr id="3" name="Text 1"/>
          <p:cNvSpPr/>
          <p:nvPr/>
        </p:nvSpPr>
        <p:spPr>
          <a:xfrm>
            <a:off x="684252" y="1384221"/>
            <a:ext cx="13261896" cy="547449"/>
          </a:xfrm>
          <a:prstGeom prst="rect">
            <a:avLst/>
          </a:prstGeom>
          <a:noFill/>
        </p:spPr>
        <p:txBody>
          <a:bodyPr wrap="squar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Addressing air pollution requires coordinated action across policy, technology, and individual behaviour. Successful strategies combine regulatory frameworks with innovative solutions and public engagement.</a:t>
            </a:r>
            <a:endParaRPr lang="en-US" sz="1300" dirty="0"/>
          </a:p>
        </p:txBody>
      </p:sp>
      <p:pic>
        <p:nvPicPr>
          <p:cNvPr id="4" name="Image 0" descr="preencoded.png"/>
          <p:cNvPicPr>
            <a:picLocks noChangeAspect="1"/>
          </p:cNvPicPr>
          <p:nvPr/>
        </p:nvPicPr>
        <p:blipFill>
          <a:blip r:embed="rId1"/>
          <a:stretch>
            <a:fillRect/>
          </a:stretch>
        </p:blipFill>
        <p:spPr>
          <a:xfrm>
            <a:off x="684252" y="2124075"/>
            <a:ext cx="855345" cy="1272659"/>
          </a:xfrm>
          <a:prstGeom prst="rect">
            <a:avLst/>
          </a:prstGeom>
        </p:spPr>
      </p:pic>
      <p:sp>
        <p:nvSpPr>
          <p:cNvPr id="5" name="Text 2"/>
          <p:cNvSpPr/>
          <p:nvPr/>
        </p:nvSpPr>
        <p:spPr>
          <a:xfrm>
            <a:off x="1710571" y="2295049"/>
            <a:ext cx="2718792" cy="280630"/>
          </a:xfrm>
          <a:prstGeom prst="rect">
            <a:avLst/>
          </a:prstGeom>
          <a:noFill/>
        </p:spPr>
        <p:txBody>
          <a:bodyPr wrap="none" lIns="0" tIns="0" rIns="0" bIns="0" rtlCol="0" anchor="t"/>
          <a:lstStyle/>
          <a:p>
            <a:pPr marL="0" indent="0" algn="l">
              <a:lnSpc>
                <a:spcPts val="2200"/>
              </a:lnSpc>
              <a:buNone/>
            </a:pPr>
            <a:r>
              <a:rPr lang="en-US" sz="1750" dirty="0">
                <a:solidFill>
                  <a:srgbClr val="383838"/>
                </a:solidFill>
                <a:latin typeface="PT Serif" panose="020A0703040505020204" pitchFamily="34" charset="0"/>
                <a:ea typeface="PT Serif" panose="020A0703040505020204" pitchFamily="34" charset="-122"/>
                <a:cs typeface="PT Serif" panose="020A0703040505020204" pitchFamily="34" charset="-120"/>
              </a:rPr>
              <a:t>Sustainable Transportation</a:t>
            </a:r>
            <a:endParaRPr lang="en-US" sz="1750" dirty="0"/>
          </a:p>
        </p:txBody>
      </p:sp>
      <p:sp>
        <p:nvSpPr>
          <p:cNvPr id="6" name="Text 3"/>
          <p:cNvSpPr/>
          <p:nvPr/>
        </p:nvSpPr>
        <p:spPr>
          <a:xfrm>
            <a:off x="1710571" y="2678311"/>
            <a:ext cx="12235577" cy="547449"/>
          </a:xfrm>
          <a:prstGeom prst="rect">
            <a:avLst/>
          </a:prstGeom>
          <a:noFill/>
        </p:spPr>
        <p:txBody>
          <a:bodyPr wrap="squar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Transitioning to electric vehicles, expanding public transport networks, promoting cycling infrastructure, and implementing congestion pricing in urban centres.</a:t>
            </a:r>
            <a:endParaRPr lang="en-US" sz="1300" dirty="0"/>
          </a:p>
        </p:txBody>
      </p:sp>
      <p:pic>
        <p:nvPicPr>
          <p:cNvPr id="7" name="Image 1" descr="preencoded.png"/>
          <p:cNvPicPr>
            <a:picLocks noChangeAspect="1"/>
          </p:cNvPicPr>
          <p:nvPr/>
        </p:nvPicPr>
        <p:blipFill>
          <a:blip r:embed="rId2"/>
          <a:stretch>
            <a:fillRect/>
          </a:stretch>
        </p:blipFill>
        <p:spPr>
          <a:xfrm>
            <a:off x="684252" y="3396734"/>
            <a:ext cx="855345" cy="1026438"/>
          </a:xfrm>
          <a:prstGeom prst="rect">
            <a:avLst/>
          </a:prstGeom>
        </p:spPr>
      </p:pic>
      <p:sp>
        <p:nvSpPr>
          <p:cNvPr id="8" name="Text 4"/>
          <p:cNvSpPr/>
          <p:nvPr/>
        </p:nvSpPr>
        <p:spPr>
          <a:xfrm>
            <a:off x="1710571" y="3567708"/>
            <a:ext cx="2413159" cy="280630"/>
          </a:xfrm>
          <a:prstGeom prst="rect">
            <a:avLst/>
          </a:prstGeom>
          <a:noFill/>
        </p:spPr>
        <p:txBody>
          <a:bodyPr wrap="none" lIns="0" tIns="0" rIns="0" bIns="0" rtlCol="0" anchor="t"/>
          <a:lstStyle/>
          <a:p>
            <a:pPr marL="0" indent="0" algn="l">
              <a:lnSpc>
                <a:spcPts val="2200"/>
              </a:lnSpc>
              <a:buNone/>
            </a:pPr>
            <a:r>
              <a:rPr lang="en-US" sz="1750" dirty="0">
                <a:solidFill>
                  <a:srgbClr val="383838"/>
                </a:solidFill>
                <a:latin typeface="PT Serif" panose="020A0703040505020204" pitchFamily="34" charset="0"/>
                <a:ea typeface="PT Serif" panose="020A0703040505020204" pitchFamily="34" charset="-122"/>
                <a:cs typeface="PT Serif" panose="020A0703040505020204" pitchFamily="34" charset="-120"/>
              </a:rPr>
              <a:t>Clean Energy Transition</a:t>
            </a:r>
            <a:endParaRPr lang="en-US" sz="1750" dirty="0"/>
          </a:p>
        </p:txBody>
      </p:sp>
      <p:sp>
        <p:nvSpPr>
          <p:cNvPr id="9" name="Text 5"/>
          <p:cNvSpPr/>
          <p:nvPr/>
        </p:nvSpPr>
        <p:spPr>
          <a:xfrm>
            <a:off x="1710571" y="3950970"/>
            <a:ext cx="12235577" cy="273725"/>
          </a:xfrm>
          <a:prstGeom prst="rect">
            <a:avLst/>
          </a:prstGeom>
          <a:noFill/>
        </p:spPr>
        <p:txBody>
          <a:bodyPr wrap="non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Replacing fossil fuel power generation with renewable sources, improving energy efficiency in buildings, and investing in battery storage technology.</a:t>
            </a:r>
            <a:endParaRPr lang="en-US" sz="1300" dirty="0"/>
          </a:p>
        </p:txBody>
      </p:sp>
      <p:pic>
        <p:nvPicPr>
          <p:cNvPr id="10" name="Image 2" descr="preencoded.png"/>
          <p:cNvPicPr>
            <a:picLocks noChangeAspect="1"/>
          </p:cNvPicPr>
          <p:nvPr/>
        </p:nvPicPr>
        <p:blipFill>
          <a:blip r:embed="rId3"/>
          <a:stretch>
            <a:fillRect/>
          </a:stretch>
        </p:blipFill>
        <p:spPr>
          <a:xfrm>
            <a:off x="684252" y="4423172"/>
            <a:ext cx="855345" cy="1026438"/>
          </a:xfrm>
          <a:prstGeom prst="rect">
            <a:avLst/>
          </a:prstGeom>
        </p:spPr>
      </p:pic>
      <p:sp>
        <p:nvSpPr>
          <p:cNvPr id="11" name="Text 6"/>
          <p:cNvSpPr/>
          <p:nvPr/>
        </p:nvSpPr>
        <p:spPr>
          <a:xfrm>
            <a:off x="1710571" y="4594146"/>
            <a:ext cx="2245400" cy="280630"/>
          </a:xfrm>
          <a:prstGeom prst="rect">
            <a:avLst/>
          </a:prstGeom>
          <a:noFill/>
        </p:spPr>
        <p:txBody>
          <a:bodyPr wrap="none" lIns="0" tIns="0" rIns="0" bIns="0" rtlCol="0" anchor="t"/>
          <a:lstStyle/>
          <a:p>
            <a:pPr marL="0" indent="0" algn="l">
              <a:lnSpc>
                <a:spcPts val="2200"/>
              </a:lnSpc>
              <a:buNone/>
            </a:pPr>
            <a:r>
              <a:rPr lang="en-US" sz="1750" dirty="0">
                <a:solidFill>
                  <a:srgbClr val="383838"/>
                </a:solidFill>
                <a:latin typeface="PT Serif" panose="020A0703040505020204" pitchFamily="34" charset="0"/>
                <a:ea typeface="PT Serif" panose="020A0703040505020204" pitchFamily="34" charset="-122"/>
                <a:cs typeface="PT Serif" panose="020A0703040505020204" pitchFamily="34" charset="-120"/>
              </a:rPr>
              <a:t>Industrial Innovation</a:t>
            </a:r>
            <a:endParaRPr lang="en-US" sz="1750" dirty="0"/>
          </a:p>
        </p:txBody>
      </p:sp>
      <p:sp>
        <p:nvSpPr>
          <p:cNvPr id="12" name="Text 7"/>
          <p:cNvSpPr/>
          <p:nvPr/>
        </p:nvSpPr>
        <p:spPr>
          <a:xfrm>
            <a:off x="1710571" y="4977408"/>
            <a:ext cx="12235577" cy="273725"/>
          </a:xfrm>
          <a:prstGeom prst="rect">
            <a:avLst/>
          </a:prstGeom>
          <a:noFill/>
        </p:spPr>
        <p:txBody>
          <a:bodyPr wrap="non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Implementing best available technologies, carbon capture systems, stringent emission standards, and circular economy principles in manufacturing.</a:t>
            </a:r>
            <a:endParaRPr lang="en-US" sz="1300" dirty="0"/>
          </a:p>
        </p:txBody>
      </p:sp>
      <p:pic>
        <p:nvPicPr>
          <p:cNvPr id="13" name="Image 3" descr="preencoded.png"/>
          <p:cNvPicPr>
            <a:picLocks noChangeAspect="1"/>
          </p:cNvPicPr>
          <p:nvPr/>
        </p:nvPicPr>
        <p:blipFill>
          <a:blip r:embed="rId4"/>
          <a:stretch>
            <a:fillRect/>
          </a:stretch>
        </p:blipFill>
        <p:spPr>
          <a:xfrm>
            <a:off x="684252" y="5449610"/>
            <a:ext cx="855345" cy="1026438"/>
          </a:xfrm>
          <a:prstGeom prst="rect">
            <a:avLst/>
          </a:prstGeom>
        </p:spPr>
      </p:pic>
      <p:sp>
        <p:nvSpPr>
          <p:cNvPr id="14" name="Text 8"/>
          <p:cNvSpPr/>
          <p:nvPr/>
        </p:nvSpPr>
        <p:spPr>
          <a:xfrm>
            <a:off x="1710571" y="5620583"/>
            <a:ext cx="2245400" cy="280630"/>
          </a:xfrm>
          <a:prstGeom prst="rect">
            <a:avLst/>
          </a:prstGeom>
          <a:noFill/>
        </p:spPr>
        <p:txBody>
          <a:bodyPr wrap="none" lIns="0" tIns="0" rIns="0" bIns="0" rtlCol="0" anchor="t"/>
          <a:lstStyle/>
          <a:p>
            <a:pPr marL="0" indent="0" algn="l">
              <a:lnSpc>
                <a:spcPts val="2200"/>
              </a:lnSpc>
              <a:buNone/>
            </a:pPr>
            <a:r>
              <a:rPr lang="en-US" sz="1750" dirty="0">
                <a:solidFill>
                  <a:srgbClr val="383838"/>
                </a:solidFill>
                <a:latin typeface="PT Serif" panose="020A0703040505020204" pitchFamily="34" charset="0"/>
                <a:ea typeface="PT Serif" panose="020A0703040505020204" pitchFamily="34" charset="-122"/>
                <a:cs typeface="PT Serif" panose="020A0703040505020204" pitchFamily="34" charset="-120"/>
              </a:rPr>
              <a:t>Green Infrastructure</a:t>
            </a:r>
            <a:endParaRPr lang="en-US" sz="1750" dirty="0"/>
          </a:p>
        </p:txBody>
      </p:sp>
      <p:sp>
        <p:nvSpPr>
          <p:cNvPr id="15" name="Text 9"/>
          <p:cNvSpPr/>
          <p:nvPr/>
        </p:nvSpPr>
        <p:spPr>
          <a:xfrm>
            <a:off x="1710571" y="6003846"/>
            <a:ext cx="12235577" cy="273725"/>
          </a:xfrm>
          <a:prstGeom prst="rect">
            <a:avLst/>
          </a:prstGeom>
          <a:noFill/>
        </p:spPr>
        <p:txBody>
          <a:bodyPr wrap="non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Creating urban forests, green corridors, and vegetation barriers that naturally filter pollutants whilst providing ecosystem services and improving livability.</a:t>
            </a:r>
            <a:endParaRPr lang="en-US" sz="1300" dirty="0"/>
          </a:p>
        </p:txBody>
      </p:sp>
      <p:pic>
        <p:nvPicPr>
          <p:cNvPr id="16" name="Image 4" descr="preencoded.png"/>
          <p:cNvPicPr>
            <a:picLocks noChangeAspect="1"/>
          </p:cNvPicPr>
          <p:nvPr/>
        </p:nvPicPr>
        <p:blipFill>
          <a:blip r:embed="rId5"/>
          <a:stretch>
            <a:fillRect/>
          </a:stretch>
        </p:blipFill>
        <p:spPr>
          <a:xfrm>
            <a:off x="684252" y="6476048"/>
            <a:ext cx="855345" cy="1272659"/>
          </a:xfrm>
          <a:prstGeom prst="rect">
            <a:avLst/>
          </a:prstGeom>
        </p:spPr>
      </p:pic>
      <p:sp>
        <p:nvSpPr>
          <p:cNvPr id="17" name="Text 10"/>
          <p:cNvSpPr/>
          <p:nvPr/>
        </p:nvSpPr>
        <p:spPr>
          <a:xfrm>
            <a:off x="1710571" y="6647021"/>
            <a:ext cx="2245400" cy="280630"/>
          </a:xfrm>
          <a:prstGeom prst="rect">
            <a:avLst/>
          </a:prstGeom>
          <a:noFill/>
        </p:spPr>
        <p:txBody>
          <a:bodyPr wrap="none" lIns="0" tIns="0" rIns="0" bIns="0" rtlCol="0" anchor="t"/>
          <a:lstStyle/>
          <a:p>
            <a:pPr marL="0" indent="0" algn="l">
              <a:lnSpc>
                <a:spcPts val="2200"/>
              </a:lnSpc>
              <a:buNone/>
            </a:pPr>
            <a:r>
              <a:rPr lang="en-US" sz="1750" dirty="0">
                <a:solidFill>
                  <a:srgbClr val="383838"/>
                </a:solidFill>
                <a:latin typeface="PT Serif" panose="020A0703040505020204" pitchFamily="34" charset="0"/>
                <a:ea typeface="PT Serif" panose="020A0703040505020204" pitchFamily="34" charset="-122"/>
                <a:cs typeface="PT Serif" panose="020A0703040505020204" pitchFamily="34" charset="-120"/>
              </a:rPr>
              <a:t>Policy &amp; Regulation</a:t>
            </a:r>
            <a:endParaRPr lang="en-US" sz="1750" dirty="0"/>
          </a:p>
        </p:txBody>
      </p:sp>
      <p:sp>
        <p:nvSpPr>
          <p:cNvPr id="18" name="Text 11"/>
          <p:cNvSpPr/>
          <p:nvPr/>
        </p:nvSpPr>
        <p:spPr>
          <a:xfrm>
            <a:off x="1710571" y="7030283"/>
            <a:ext cx="12235577" cy="547449"/>
          </a:xfrm>
          <a:prstGeom prst="rect">
            <a:avLst/>
          </a:prstGeom>
          <a:noFill/>
        </p:spPr>
        <p:txBody>
          <a:bodyPr wrap="square" lIns="0" tIns="0" rIns="0" bIns="0" rtlCol="0" anchor="t"/>
          <a:lstStyle/>
          <a:p>
            <a:pPr marL="0" indent="0" algn="l">
              <a:lnSpc>
                <a:spcPts val="2150"/>
              </a:lnSpc>
              <a:buNone/>
            </a:pPr>
            <a:r>
              <a:rPr lang="en-US" sz="1300" dirty="0">
                <a:solidFill>
                  <a:srgbClr val="383838"/>
                </a:solidFill>
                <a:latin typeface="DM Sans" pitchFamily="34" charset="0"/>
                <a:ea typeface="DM Sans" pitchFamily="34" charset="-122"/>
                <a:cs typeface="DM Sans" pitchFamily="34" charset="-120"/>
              </a:rPr>
              <a:t>Enforcing strict emission standards, establishing low emission zones, providing incentives for clean technology adoption, and international cooperation on transboundary pollution.</a:t>
            </a:r>
            <a:endParaRPr lang="en-US" sz="1300" dirty="0"/>
          </a:p>
        </p:txBody>
      </p:sp>
      <p:sp>
        <p:nvSpPr>
          <p:cNvPr id="19" name="Text Box 18"/>
          <p:cNvSpPr txBox="1"/>
          <p:nvPr/>
        </p:nvSpPr>
        <p:spPr>
          <a:xfrm>
            <a:off x="9651365" y="7739380"/>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5725"/>
            <a:ext cx="10960298"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Impact Of Project On Earth, Humanity &amp; World</a:t>
            </a:r>
            <a:endParaRPr lang="en-US" sz="4100" dirty="0"/>
          </a:p>
        </p:txBody>
      </p:sp>
      <p:sp>
        <p:nvSpPr>
          <p:cNvPr id="3" name="Text 1"/>
          <p:cNvSpPr/>
          <p:nvPr/>
        </p:nvSpPr>
        <p:spPr>
          <a:xfrm>
            <a:off x="793790" y="2083832"/>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1. Impact on the Earth (Environmental Impact)</a:t>
            </a:r>
            <a:r>
              <a:rPr lang="en-US" sz="1550" dirty="0">
                <a:solidFill>
                  <a:srgbClr val="383838"/>
                </a:solidFill>
                <a:latin typeface="DM Sans" pitchFamily="34" charset="0"/>
                <a:ea typeface="DM Sans" pitchFamily="34" charset="-122"/>
                <a:cs typeface="DM Sans" pitchFamily="34" charset="-120"/>
              </a:rPr>
              <a:t> :</a:t>
            </a:r>
            <a:endParaRPr lang="en-US" sz="1550" dirty="0"/>
          </a:p>
        </p:txBody>
      </p:sp>
      <p:sp>
        <p:nvSpPr>
          <p:cNvPr id="4" name="Text 2"/>
          <p:cNvSpPr/>
          <p:nvPr/>
        </p:nvSpPr>
        <p:spPr>
          <a:xfrm>
            <a:off x="793790" y="262461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Helps Reduce Air Pollution</a:t>
            </a:r>
            <a:endParaRPr lang="en-US" sz="1550" dirty="0"/>
          </a:p>
        </p:txBody>
      </p:sp>
      <p:sp>
        <p:nvSpPr>
          <p:cNvPr id="5" name="Text 3"/>
          <p:cNvSpPr/>
          <p:nvPr/>
        </p:nvSpPr>
        <p:spPr>
          <a:xfrm>
            <a:off x="793790" y="3165396"/>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 </a:t>
            </a:r>
            <a:r>
              <a:rPr lang="en-US" sz="1550" dirty="0">
                <a:solidFill>
                  <a:srgbClr val="383838"/>
                </a:solidFill>
                <a:latin typeface="DM Sans" pitchFamily="34" charset="0"/>
                <a:ea typeface="DM Sans" pitchFamily="34" charset="-122"/>
                <a:cs typeface="DM Sans" pitchFamily="34" charset="-120"/>
              </a:rPr>
              <a:t>By predicting future AQI and pollutant levels, the system helps authorities and citizens take preventive actions such as:</a:t>
            </a:r>
            <a:endParaRPr lang="en-US" sz="1550" dirty="0"/>
          </a:p>
        </p:txBody>
      </p:sp>
      <p:sp>
        <p:nvSpPr>
          <p:cNvPr id="6" name="Text 4"/>
          <p:cNvSpPr/>
          <p:nvPr/>
        </p:nvSpPr>
        <p:spPr>
          <a:xfrm>
            <a:off x="793790" y="3706178"/>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Reducing vehicle usage on high-pollution days</a:t>
            </a:r>
            <a:endParaRPr lang="en-US" sz="1550" dirty="0"/>
          </a:p>
        </p:txBody>
      </p:sp>
      <p:sp>
        <p:nvSpPr>
          <p:cNvPr id="7" name="Text 5"/>
          <p:cNvSpPr/>
          <p:nvPr/>
        </p:nvSpPr>
        <p:spPr>
          <a:xfrm>
            <a:off x="793790" y="4093131"/>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Implementing temporary industrial controls</a:t>
            </a:r>
            <a:endParaRPr lang="en-US" sz="1550" dirty="0"/>
          </a:p>
        </p:txBody>
      </p:sp>
      <p:sp>
        <p:nvSpPr>
          <p:cNvPr id="8" name="Text 6"/>
          <p:cNvSpPr/>
          <p:nvPr/>
        </p:nvSpPr>
        <p:spPr>
          <a:xfrm>
            <a:off x="793790" y="4480084"/>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Planning green initiatives in hotspots</a:t>
            </a:r>
            <a:endParaRPr lang="en-US" sz="1550" dirty="0"/>
          </a:p>
        </p:txBody>
      </p:sp>
      <p:sp>
        <p:nvSpPr>
          <p:cNvPr id="9" name="Text 7"/>
          <p:cNvSpPr/>
          <p:nvPr/>
        </p:nvSpPr>
        <p:spPr>
          <a:xfrm>
            <a:off x="793790" y="5020866"/>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Supports Environmental Conservation</a:t>
            </a:r>
            <a:r>
              <a:rPr lang="en-US" sz="1550" dirty="0">
                <a:solidFill>
                  <a:srgbClr val="383838"/>
                </a:solidFill>
                <a:latin typeface="DM Sans" pitchFamily="34" charset="0"/>
                <a:ea typeface="DM Sans" pitchFamily="34" charset="-122"/>
                <a:cs typeface="DM Sans" pitchFamily="34" charset="-120"/>
              </a:rPr>
              <a:t> </a:t>
            </a:r>
            <a:endParaRPr lang="en-US" sz="1550" dirty="0"/>
          </a:p>
        </p:txBody>
      </p:sp>
      <p:sp>
        <p:nvSpPr>
          <p:cNvPr id="10" name="Text 8"/>
          <p:cNvSpPr/>
          <p:nvPr/>
        </p:nvSpPr>
        <p:spPr>
          <a:xfrm>
            <a:off x="793790" y="5561648"/>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Reliable pollution forecasts help organizations:</a:t>
            </a:r>
            <a:endParaRPr lang="en-US" sz="1550" dirty="0"/>
          </a:p>
        </p:txBody>
      </p:sp>
      <p:sp>
        <p:nvSpPr>
          <p:cNvPr id="11" name="Text 9"/>
          <p:cNvSpPr/>
          <p:nvPr/>
        </p:nvSpPr>
        <p:spPr>
          <a:xfrm>
            <a:off x="793790" y="6102429"/>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Monitor environmental health</a:t>
            </a:r>
            <a:endParaRPr lang="en-US" sz="1550" dirty="0"/>
          </a:p>
        </p:txBody>
      </p:sp>
      <p:sp>
        <p:nvSpPr>
          <p:cNvPr id="12" name="Text 10"/>
          <p:cNvSpPr/>
          <p:nvPr/>
        </p:nvSpPr>
        <p:spPr>
          <a:xfrm>
            <a:off x="793790" y="648938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Identify pollution sources</a:t>
            </a:r>
            <a:endParaRPr lang="en-US" sz="1550" dirty="0"/>
          </a:p>
        </p:txBody>
      </p:sp>
      <p:sp>
        <p:nvSpPr>
          <p:cNvPr id="13" name="Text 11"/>
          <p:cNvSpPr/>
          <p:nvPr/>
        </p:nvSpPr>
        <p:spPr>
          <a:xfrm>
            <a:off x="793790" y="687633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Track the effectiveness of policies like “green zones,” afforestation, or emission limits</a:t>
            </a:r>
            <a:endParaRPr lang="en-US" sz="1550" dirty="0"/>
          </a:p>
        </p:txBody>
      </p:sp>
      <p:sp>
        <p:nvSpPr>
          <p:cNvPr id="14" name="Text Box 13"/>
          <p:cNvSpPr txBox="1"/>
          <p:nvPr/>
        </p:nvSpPr>
        <p:spPr>
          <a:xfrm>
            <a:off x="9672955" y="7724775"/>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5109"/>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2. Impact on Humanity (Public Health &amp; Safety) :</a:t>
            </a:r>
            <a:endParaRPr lang="en-US" sz="1550" dirty="0"/>
          </a:p>
        </p:txBody>
      </p:sp>
      <p:sp>
        <p:nvSpPr>
          <p:cNvPr id="3" name="Text 1"/>
          <p:cNvSpPr/>
          <p:nvPr/>
        </p:nvSpPr>
        <p:spPr>
          <a:xfrm>
            <a:off x="793790" y="1415891"/>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Protects Human Health Air pollution leads to:</a:t>
            </a:r>
            <a:endParaRPr lang="en-US" sz="1550" dirty="0"/>
          </a:p>
        </p:txBody>
      </p:sp>
      <p:sp>
        <p:nvSpPr>
          <p:cNvPr id="4" name="Text 2"/>
          <p:cNvSpPr/>
          <p:nvPr/>
        </p:nvSpPr>
        <p:spPr>
          <a:xfrm>
            <a:off x="793790" y="195667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Asthma</a:t>
            </a:r>
            <a:endParaRPr lang="en-US" sz="1550" dirty="0"/>
          </a:p>
        </p:txBody>
      </p:sp>
      <p:sp>
        <p:nvSpPr>
          <p:cNvPr id="5" name="Text 3"/>
          <p:cNvSpPr/>
          <p:nvPr/>
        </p:nvSpPr>
        <p:spPr>
          <a:xfrm>
            <a:off x="793790" y="234362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Respiratory infections</a:t>
            </a:r>
            <a:endParaRPr lang="en-US" sz="1550" dirty="0"/>
          </a:p>
        </p:txBody>
      </p:sp>
      <p:sp>
        <p:nvSpPr>
          <p:cNvPr id="6" name="Text 4"/>
          <p:cNvSpPr/>
          <p:nvPr/>
        </p:nvSpPr>
        <p:spPr>
          <a:xfrm>
            <a:off x="793790" y="2730579"/>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Heart problems</a:t>
            </a:r>
            <a:endParaRPr lang="en-US" sz="1550" dirty="0"/>
          </a:p>
        </p:txBody>
      </p:sp>
      <p:sp>
        <p:nvSpPr>
          <p:cNvPr id="7" name="Text 5"/>
          <p:cNvSpPr/>
          <p:nvPr/>
        </p:nvSpPr>
        <p:spPr>
          <a:xfrm>
            <a:off x="793790" y="311753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Early deaths</a:t>
            </a:r>
            <a:endParaRPr lang="en-US" sz="1550" dirty="0"/>
          </a:p>
        </p:txBody>
      </p:sp>
      <p:sp>
        <p:nvSpPr>
          <p:cNvPr id="8" name="Text 6"/>
          <p:cNvSpPr/>
          <p:nvPr/>
        </p:nvSpPr>
        <p:spPr>
          <a:xfrm>
            <a:off x="793790" y="365831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Your forecasting system helps people:</a:t>
            </a:r>
            <a:endParaRPr lang="en-US" sz="1550" dirty="0"/>
          </a:p>
        </p:txBody>
      </p:sp>
      <p:sp>
        <p:nvSpPr>
          <p:cNvPr id="9" name="Text 7"/>
          <p:cNvSpPr/>
          <p:nvPr/>
        </p:nvSpPr>
        <p:spPr>
          <a:xfrm>
            <a:off x="793790" y="419909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Use masks or air purifiers on high-pollution days</a:t>
            </a:r>
            <a:endParaRPr lang="en-US" sz="1550" dirty="0"/>
          </a:p>
        </p:txBody>
      </p:sp>
      <p:sp>
        <p:nvSpPr>
          <p:cNvPr id="10" name="Text 8"/>
          <p:cNvSpPr/>
          <p:nvPr/>
        </p:nvSpPr>
        <p:spPr>
          <a:xfrm>
            <a:off x="793790" y="4586049"/>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Avoid outdoor activities when AQI is unhealthy</a:t>
            </a:r>
            <a:endParaRPr lang="en-US" sz="1550" dirty="0"/>
          </a:p>
        </p:txBody>
      </p:sp>
      <p:sp>
        <p:nvSpPr>
          <p:cNvPr id="11" name="Text 9"/>
          <p:cNvSpPr/>
          <p:nvPr/>
        </p:nvSpPr>
        <p:spPr>
          <a:xfrm>
            <a:off x="793790" y="497300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Make informed decisions for children's, elderly, and patients’ safety</a:t>
            </a:r>
            <a:endParaRPr lang="en-US" sz="1550" dirty="0"/>
          </a:p>
        </p:txBody>
      </p:sp>
      <p:sp>
        <p:nvSpPr>
          <p:cNvPr id="12" name="Text 10"/>
          <p:cNvSpPr/>
          <p:nvPr/>
        </p:nvSpPr>
        <p:spPr>
          <a:xfrm>
            <a:off x="793790" y="551378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b="1" dirty="0">
                <a:solidFill>
                  <a:srgbClr val="383838"/>
                </a:solidFill>
                <a:latin typeface="DM Sans" pitchFamily="34" charset="0"/>
                <a:ea typeface="DM Sans" pitchFamily="34" charset="-122"/>
                <a:cs typeface="DM Sans" pitchFamily="34" charset="-120"/>
              </a:rPr>
              <a:t> Early Warnings Save Lives Predictive alerts allow:</a:t>
            </a:r>
            <a:endParaRPr lang="en-US" sz="1550" dirty="0"/>
          </a:p>
        </p:txBody>
      </p:sp>
      <p:sp>
        <p:nvSpPr>
          <p:cNvPr id="13" name="Text 11"/>
          <p:cNvSpPr/>
          <p:nvPr/>
        </p:nvSpPr>
        <p:spPr>
          <a:xfrm>
            <a:off x="793790" y="605456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Hospitals to prepare</a:t>
            </a:r>
            <a:endParaRPr lang="en-US" sz="1550" dirty="0"/>
          </a:p>
        </p:txBody>
      </p:sp>
      <p:sp>
        <p:nvSpPr>
          <p:cNvPr id="14" name="Text 12"/>
          <p:cNvSpPr/>
          <p:nvPr/>
        </p:nvSpPr>
        <p:spPr>
          <a:xfrm>
            <a:off x="793790" y="6441519"/>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Citizens to take precautions</a:t>
            </a:r>
            <a:endParaRPr lang="en-US" sz="1550" dirty="0"/>
          </a:p>
        </p:txBody>
      </p:sp>
      <p:sp>
        <p:nvSpPr>
          <p:cNvPr id="15" name="Text 13"/>
          <p:cNvSpPr/>
          <p:nvPr/>
        </p:nvSpPr>
        <p:spPr>
          <a:xfrm>
            <a:off x="793790" y="682847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Governments to issue advisories</a:t>
            </a:r>
            <a:endParaRPr lang="en-US" sz="1550" dirty="0"/>
          </a:p>
        </p:txBody>
      </p:sp>
      <p:sp>
        <p:nvSpPr>
          <p:cNvPr id="16" name="Text 14"/>
          <p:cNvSpPr/>
          <p:nvPr/>
        </p:nvSpPr>
        <p:spPr>
          <a:xfrm>
            <a:off x="793790" y="721542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This makes the project genuinely life-saving.</a:t>
            </a:r>
            <a:endParaRPr lang="en-US" sz="1550" dirty="0"/>
          </a:p>
        </p:txBody>
      </p:sp>
      <p:sp>
        <p:nvSpPr>
          <p:cNvPr id="17" name="Text Box 16"/>
          <p:cNvSpPr txBox="1"/>
          <p:nvPr/>
        </p:nvSpPr>
        <p:spPr>
          <a:xfrm>
            <a:off x="9638665" y="7755890"/>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1991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3. </a:t>
            </a:r>
            <a:r>
              <a:rPr lang="en-US" sz="1550" b="1" dirty="0">
                <a:solidFill>
                  <a:srgbClr val="383838"/>
                </a:solidFill>
                <a:latin typeface="DM Sans" pitchFamily="34" charset="0"/>
                <a:ea typeface="DM Sans" pitchFamily="34" charset="-122"/>
                <a:cs typeface="DM Sans" pitchFamily="34" charset="-120"/>
              </a:rPr>
              <a:t>Impact on the World (Social &amp; Global Importance) </a:t>
            </a:r>
            <a:endParaRPr lang="en-US" sz="1550" dirty="0"/>
          </a:p>
        </p:txBody>
      </p:sp>
      <p:sp>
        <p:nvSpPr>
          <p:cNvPr id="3" name="Text 1"/>
          <p:cNvSpPr/>
          <p:nvPr/>
        </p:nvSpPr>
        <p:spPr>
          <a:xfrm>
            <a:off x="793790" y="1760696"/>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b="1" dirty="0">
                <a:solidFill>
                  <a:srgbClr val="383838"/>
                </a:solidFill>
                <a:latin typeface="DM Sans" pitchFamily="34" charset="0"/>
                <a:ea typeface="DM Sans" pitchFamily="34" charset="-122"/>
                <a:cs typeface="DM Sans" pitchFamily="34" charset="-120"/>
              </a:rPr>
              <a:t> Supports Smart Cities &amp; Global Sustainability</a:t>
            </a:r>
            <a:endParaRPr lang="en-US" sz="1550" dirty="0"/>
          </a:p>
        </p:txBody>
      </p:sp>
      <p:sp>
        <p:nvSpPr>
          <p:cNvPr id="4" name="Text 2"/>
          <p:cNvSpPr/>
          <p:nvPr/>
        </p:nvSpPr>
        <p:spPr>
          <a:xfrm>
            <a:off x="793790" y="2301478"/>
            <a:ext cx="13042821" cy="635079"/>
          </a:xfrm>
          <a:prstGeom prst="rect">
            <a:avLst/>
          </a:prstGeom>
          <a:noFill/>
        </p:spPr>
        <p:txBody>
          <a:bodyPr wrap="squar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 </a:t>
            </a:r>
            <a:r>
              <a:rPr lang="en-US" sz="1550" dirty="0">
                <a:solidFill>
                  <a:srgbClr val="383838"/>
                </a:solidFill>
                <a:latin typeface="DM Sans" pitchFamily="34" charset="0"/>
                <a:ea typeface="DM Sans" pitchFamily="34" charset="-122"/>
                <a:cs typeface="DM Sans" pitchFamily="34" charset="-120"/>
              </a:rPr>
              <a:t>The project aligns with UN Sustainable Development Goals (SDG-3: Good Health, SDG-11: Sustainable Cities, SDG-13: Climate Action). It can be integrated into:</a:t>
            </a:r>
            <a:endParaRPr lang="en-US" sz="1550" dirty="0"/>
          </a:p>
        </p:txBody>
      </p:sp>
      <p:sp>
        <p:nvSpPr>
          <p:cNvPr id="5" name="Text 3"/>
          <p:cNvSpPr/>
          <p:nvPr/>
        </p:nvSpPr>
        <p:spPr>
          <a:xfrm>
            <a:off x="793790" y="3159800"/>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Smart city dashboards</a:t>
            </a:r>
            <a:endParaRPr lang="en-US" sz="1550" dirty="0"/>
          </a:p>
        </p:txBody>
      </p:sp>
      <p:sp>
        <p:nvSpPr>
          <p:cNvPr id="6" name="Text 4"/>
          <p:cNvSpPr/>
          <p:nvPr/>
        </p:nvSpPr>
        <p:spPr>
          <a:xfrm>
            <a:off x="793790" y="3546753"/>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Global pollution monitoring systems</a:t>
            </a:r>
            <a:endParaRPr lang="en-US" sz="1550" dirty="0"/>
          </a:p>
        </p:txBody>
      </p:sp>
      <p:sp>
        <p:nvSpPr>
          <p:cNvPr id="7" name="Text 5"/>
          <p:cNvSpPr/>
          <p:nvPr/>
        </p:nvSpPr>
        <p:spPr>
          <a:xfrm>
            <a:off x="793790" y="3933706"/>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Climate change research studies</a:t>
            </a:r>
            <a:endParaRPr lang="en-US" sz="1550" dirty="0"/>
          </a:p>
        </p:txBody>
      </p:sp>
      <p:sp>
        <p:nvSpPr>
          <p:cNvPr id="8" name="Text 6"/>
          <p:cNvSpPr/>
          <p:nvPr/>
        </p:nvSpPr>
        <p:spPr>
          <a:xfrm>
            <a:off x="793790" y="4474488"/>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r>
              <a:rPr lang="en-US" sz="1550" dirty="0">
                <a:solidFill>
                  <a:srgbClr val="383838"/>
                </a:solidFill>
                <a:latin typeface="DM Sans" pitchFamily="34" charset="0"/>
                <a:ea typeface="DM Sans" pitchFamily="34" charset="-122"/>
                <a:cs typeface="DM Sans" pitchFamily="34" charset="-120"/>
              </a:rPr>
              <a:t> </a:t>
            </a:r>
            <a:r>
              <a:rPr lang="en-US" sz="1550" b="1" dirty="0">
                <a:solidFill>
                  <a:srgbClr val="383838"/>
                </a:solidFill>
                <a:latin typeface="DM Sans" pitchFamily="34" charset="0"/>
                <a:ea typeface="DM Sans" pitchFamily="34" charset="-122"/>
                <a:cs typeface="DM Sans" pitchFamily="34" charset="-120"/>
              </a:rPr>
              <a:t>Promotes Global Awareness</a:t>
            </a:r>
            <a:r>
              <a:rPr lang="en-US" sz="1550" dirty="0">
                <a:solidFill>
                  <a:srgbClr val="383838"/>
                </a:solidFill>
                <a:latin typeface="DM Sans" pitchFamily="34" charset="0"/>
                <a:ea typeface="DM Sans" pitchFamily="34" charset="-122"/>
                <a:cs typeface="DM Sans" pitchFamily="34" charset="-120"/>
              </a:rPr>
              <a:t> :</a:t>
            </a:r>
            <a:endParaRPr lang="en-US" sz="1550" dirty="0"/>
          </a:p>
        </p:txBody>
      </p:sp>
      <p:sp>
        <p:nvSpPr>
          <p:cNvPr id="9" name="Text 7"/>
          <p:cNvSpPr/>
          <p:nvPr/>
        </p:nvSpPr>
        <p:spPr>
          <a:xfrm>
            <a:off x="793790" y="5015270"/>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Clear visual dashboards and forecasts help communities understand:</a:t>
            </a:r>
            <a:endParaRPr lang="en-US" sz="1550" dirty="0"/>
          </a:p>
        </p:txBody>
      </p:sp>
      <p:sp>
        <p:nvSpPr>
          <p:cNvPr id="10" name="Text 8"/>
          <p:cNvSpPr/>
          <p:nvPr/>
        </p:nvSpPr>
        <p:spPr>
          <a:xfrm>
            <a:off x="793790" y="5556052"/>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What causes pollution</a:t>
            </a:r>
            <a:endParaRPr lang="en-US" sz="1550" dirty="0"/>
          </a:p>
        </p:txBody>
      </p:sp>
      <p:sp>
        <p:nvSpPr>
          <p:cNvPr id="11" name="Text 9"/>
          <p:cNvSpPr/>
          <p:nvPr/>
        </p:nvSpPr>
        <p:spPr>
          <a:xfrm>
            <a:off x="793790" y="5943005"/>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How to reduce it</a:t>
            </a:r>
            <a:endParaRPr lang="en-US" sz="1550" dirty="0"/>
          </a:p>
        </p:txBody>
      </p:sp>
      <p:sp>
        <p:nvSpPr>
          <p:cNvPr id="12" name="Text 10"/>
          <p:cNvSpPr/>
          <p:nvPr/>
        </p:nvSpPr>
        <p:spPr>
          <a:xfrm>
            <a:off x="793790" y="6329958"/>
            <a:ext cx="13042821"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Why sustainability matters</a:t>
            </a:r>
            <a:endParaRPr lang="en-US" sz="1550" dirty="0"/>
          </a:p>
        </p:txBody>
      </p:sp>
      <p:sp>
        <p:nvSpPr>
          <p:cNvPr id="13" name="Text 11"/>
          <p:cNvSpPr/>
          <p:nvPr/>
        </p:nvSpPr>
        <p:spPr>
          <a:xfrm>
            <a:off x="793790" y="6870740"/>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creates a more eco-conscious society worldwide.</a:t>
            </a:r>
            <a:endParaRPr lang="en-US" sz="1550" dirty="0"/>
          </a:p>
        </p:txBody>
      </p:sp>
      <p:sp>
        <p:nvSpPr>
          <p:cNvPr id="14" name="Text Box 13"/>
          <p:cNvSpPr txBox="1"/>
          <p:nvPr/>
        </p:nvSpPr>
        <p:spPr>
          <a:xfrm>
            <a:off x="9643110" y="7798435"/>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5178" y="326708"/>
            <a:ext cx="3118604" cy="389692"/>
          </a:xfrm>
          <a:prstGeom prst="rect">
            <a:avLst/>
          </a:prstGeom>
          <a:noFill/>
        </p:spPr>
        <p:txBody>
          <a:bodyPr wrap="none" lIns="0" tIns="0" rIns="0" bIns="0" rtlCol="0" anchor="t"/>
          <a:lstStyle/>
          <a:p>
            <a:pPr marL="0" indent="0" algn="l">
              <a:lnSpc>
                <a:spcPts val="3050"/>
              </a:lnSpc>
              <a:buNone/>
            </a:pPr>
            <a:r>
              <a:rPr lang="en-US" sz="2450" dirty="0">
                <a:solidFill>
                  <a:srgbClr val="020202"/>
                </a:solidFill>
                <a:latin typeface="PT Serif" panose="020A0703040505020204" pitchFamily="34" charset="0"/>
                <a:ea typeface="PT Serif" panose="020A0703040505020204" pitchFamily="34" charset="-122"/>
                <a:cs typeface="PT Serif" panose="020A0703040505020204" pitchFamily="34" charset="-120"/>
              </a:rPr>
              <a:t>Milestone 1 &amp; 2</a:t>
            </a:r>
            <a:endParaRPr lang="en-US" sz="2450" dirty="0"/>
          </a:p>
        </p:txBody>
      </p:sp>
      <p:sp>
        <p:nvSpPr>
          <p:cNvPr id="3" name="Text 1"/>
          <p:cNvSpPr/>
          <p:nvPr/>
        </p:nvSpPr>
        <p:spPr>
          <a:xfrm>
            <a:off x="475178" y="953929"/>
            <a:ext cx="13680043" cy="190024"/>
          </a:xfrm>
          <a:prstGeom prst="rect">
            <a:avLst/>
          </a:prstGeom>
          <a:noFill/>
        </p:spPr>
        <p:txBody>
          <a:bodyPr wrap="none" lIns="0" tIns="0" rIns="0" bIns="0" rtlCol="0" anchor="t"/>
          <a:lstStyle/>
          <a:p>
            <a:pPr marL="0" indent="0" algn="l">
              <a:lnSpc>
                <a:spcPts val="1450"/>
              </a:lnSpc>
              <a:buNone/>
            </a:pPr>
            <a:r>
              <a:rPr lang="en-US" sz="900" b="1" dirty="0">
                <a:solidFill>
                  <a:srgbClr val="383838"/>
                </a:solidFill>
                <a:latin typeface="DM Sans" pitchFamily="34" charset="0"/>
                <a:ea typeface="DM Sans" pitchFamily="34" charset="-122"/>
                <a:cs typeface="DM Sans" pitchFamily="34" charset="-120"/>
              </a:rPr>
              <a:t>Milestone 1:</a:t>
            </a:r>
            <a:r>
              <a:rPr lang="en-US" sz="900" dirty="0">
                <a:solidFill>
                  <a:srgbClr val="383838"/>
                </a:solidFill>
                <a:latin typeface="DM Sans" pitchFamily="34" charset="0"/>
                <a:ea typeface="DM Sans" pitchFamily="34" charset="-122"/>
                <a:cs typeface="DM Sans" pitchFamily="34" charset="-120"/>
              </a:rPr>
              <a:t>Data Preprocessing &amp; EDA</a:t>
            </a:r>
            <a:endParaRPr lang="en-US" sz="900" dirty="0"/>
          </a:p>
        </p:txBody>
      </p:sp>
      <p:pic>
        <p:nvPicPr>
          <p:cNvPr id="4" name="Image 0" descr="preencoded.png"/>
          <p:cNvPicPr>
            <a:picLocks noChangeAspect="1"/>
          </p:cNvPicPr>
          <p:nvPr/>
        </p:nvPicPr>
        <p:blipFill>
          <a:blip r:embed="rId1"/>
          <a:stretch>
            <a:fillRect/>
          </a:stretch>
        </p:blipFill>
        <p:spPr>
          <a:xfrm>
            <a:off x="474980" y="1445895"/>
            <a:ext cx="6525895" cy="2398395"/>
          </a:xfrm>
          <a:prstGeom prst="rect">
            <a:avLst/>
          </a:prstGeom>
        </p:spPr>
      </p:pic>
      <p:pic>
        <p:nvPicPr>
          <p:cNvPr id="5" name="Image 1" descr="preencoded.png"/>
          <p:cNvPicPr>
            <a:picLocks noChangeAspect="1"/>
          </p:cNvPicPr>
          <p:nvPr/>
        </p:nvPicPr>
        <p:blipFill>
          <a:blip r:embed="rId2"/>
          <a:stretch>
            <a:fillRect/>
          </a:stretch>
        </p:blipFill>
        <p:spPr>
          <a:xfrm>
            <a:off x="7171055" y="1410970"/>
            <a:ext cx="6991350" cy="2409825"/>
          </a:xfrm>
          <a:prstGeom prst="rect">
            <a:avLst/>
          </a:prstGeom>
        </p:spPr>
      </p:pic>
      <p:sp>
        <p:nvSpPr>
          <p:cNvPr id="6" name="Text 2"/>
          <p:cNvSpPr/>
          <p:nvPr/>
        </p:nvSpPr>
        <p:spPr>
          <a:xfrm>
            <a:off x="7188279" y="3654743"/>
            <a:ext cx="6974443" cy="190024"/>
          </a:xfrm>
          <a:prstGeom prst="rect">
            <a:avLst/>
          </a:prstGeom>
          <a:noFill/>
        </p:spPr>
        <p:txBody>
          <a:bodyPr wrap="none" lIns="0" tIns="0" rIns="0" bIns="0" rtlCol="0" anchor="t"/>
          <a:lstStyle/>
          <a:p>
            <a:pPr marL="0" indent="0" algn="l">
              <a:lnSpc>
                <a:spcPts val="1450"/>
              </a:lnSpc>
              <a:buNone/>
            </a:pPr>
            <a:endParaRPr lang="en-US" sz="900" dirty="0"/>
          </a:p>
        </p:txBody>
      </p:sp>
      <p:sp>
        <p:nvSpPr>
          <p:cNvPr id="7" name="Text 3"/>
          <p:cNvSpPr/>
          <p:nvPr/>
        </p:nvSpPr>
        <p:spPr>
          <a:xfrm>
            <a:off x="475178" y="4085273"/>
            <a:ext cx="13680043" cy="190024"/>
          </a:xfrm>
          <a:prstGeom prst="rect">
            <a:avLst/>
          </a:prstGeom>
          <a:noFill/>
        </p:spPr>
        <p:txBody>
          <a:bodyPr wrap="none" lIns="0" tIns="0" rIns="0" bIns="0" rtlCol="0" anchor="t"/>
          <a:lstStyle/>
          <a:p>
            <a:pPr marL="0" indent="0" algn="l">
              <a:lnSpc>
                <a:spcPts val="1450"/>
              </a:lnSpc>
              <a:buNone/>
            </a:pPr>
            <a:r>
              <a:rPr lang="en-US" sz="900" b="1" dirty="0">
                <a:solidFill>
                  <a:srgbClr val="383838"/>
                </a:solidFill>
                <a:latin typeface="DM Sans" pitchFamily="34" charset="0"/>
                <a:ea typeface="DM Sans" pitchFamily="34" charset="-122"/>
                <a:cs typeface="DM Sans" pitchFamily="34" charset="-120"/>
              </a:rPr>
              <a:t>Milestone 2:</a:t>
            </a:r>
            <a:r>
              <a:rPr lang="en-US" sz="900" dirty="0">
                <a:solidFill>
                  <a:srgbClr val="383838"/>
                </a:solidFill>
                <a:latin typeface="DM Sans" pitchFamily="34" charset="0"/>
                <a:ea typeface="DM Sans" pitchFamily="34" charset="-122"/>
                <a:cs typeface="DM Sans" pitchFamily="34" charset="-120"/>
              </a:rPr>
              <a:t>Model Training &amp; Evaluation</a:t>
            </a:r>
            <a:endParaRPr lang="en-US" sz="900" dirty="0"/>
          </a:p>
        </p:txBody>
      </p:sp>
      <p:pic>
        <p:nvPicPr>
          <p:cNvPr id="8" name="Image 2" descr="preencoded.png"/>
          <p:cNvPicPr>
            <a:picLocks noChangeAspect="1"/>
          </p:cNvPicPr>
          <p:nvPr/>
        </p:nvPicPr>
        <p:blipFill>
          <a:blip r:embed="rId3"/>
          <a:stretch>
            <a:fillRect/>
          </a:stretch>
        </p:blipFill>
        <p:spPr>
          <a:xfrm>
            <a:off x="474980" y="4542790"/>
            <a:ext cx="6834505" cy="3587115"/>
          </a:xfrm>
          <a:prstGeom prst="rect">
            <a:avLst/>
          </a:prstGeom>
        </p:spPr>
      </p:pic>
      <p:pic>
        <p:nvPicPr>
          <p:cNvPr id="9" name="Image 3" descr="preencoded.png"/>
          <p:cNvPicPr>
            <a:picLocks noChangeAspect="1"/>
          </p:cNvPicPr>
          <p:nvPr/>
        </p:nvPicPr>
        <p:blipFill>
          <a:blip r:embed="rId4"/>
          <a:stretch>
            <a:fillRect/>
          </a:stretch>
        </p:blipFill>
        <p:spPr>
          <a:xfrm>
            <a:off x="7607300" y="4542790"/>
            <a:ext cx="6880860" cy="3571240"/>
          </a:xfrm>
          <a:prstGeom prst="rect">
            <a:avLst/>
          </a:prstGeom>
        </p:spPr>
      </p:pic>
      <p:sp>
        <p:nvSpPr>
          <p:cNvPr id="10" name="Text 4"/>
          <p:cNvSpPr/>
          <p:nvPr/>
        </p:nvSpPr>
        <p:spPr>
          <a:xfrm>
            <a:off x="475178" y="8654177"/>
            <a:ext cx="13680043" cy="190024"/>
          </a:xfrm>
          <a:prstGeom prst="rect">
            <a:avLst/>
          </a:prstGeom>
          <a:noFill/>
        </p:spPr>
        <p:txBody>
          <a:bodyPr wrap="none" lIns="0" tIns="0" rIns="0" bIns="0" rtlCol="0" anchor="t"/>
          <a:lstStyle/>
          <a:p>
            <a:pPr marL="0" indent="0" algn="l">
              <a:lnSpc>
                <a:spcPts val="1450"/>
              </a:lnSpc>
              <a:buNone/>
            </a:pP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272891"/>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020202"/>
                </a:solidFill>
                <a:latin typeface="PT Serif" panose="020A0703040505020204" pitchFamily="34" charset="0"/>
                <a:ea typeface="PT Serif" panose="020A0703040505020204" pitchFamily="34" charset="-122"/>
                <a:cs typeface="PT Serif" panose="020A0703040505020204" pitchFamily="34" charset="-120"/>
              </a:rPr>
              <a:t>Milestone 3 &amp; 4</a:t>
            </a:r>
            <a:endParaRPr lang="en-US" sz="2050" dirty="0"/>
          </a:p>
        </p:txBody>
      </p:sp>
      <p:sp>
        <p:nvSpPr>
          <p:cNvPr id="3" name="Text 1"/>
          <p:cNvSpPr/>
          <p:nvPr/>
        </p:nvSpPr>
        <p:spPr>
          <a:xfrm>
            <a:off x="396835" y="796885"/>
            <a:ext cx="13836729" cy="158591"/>
          </a:xfrm>
          <a:prstGeom prst="rect">
            <a:avLst/>
          </a:prstGeom>
          <a:noFill/>
        </p:spPr>
        <p:txBody>
          <a:bodyPr wrap="none" lIns="0" tIns="0" rIns="0" bIns="0" rtlCol="0" anchor="t"/>
          <a:lstStyle/>
          <a:p>
            <a:pPr marL="0" indent="0" algn="l">
              <a:lnSpc>
                <a:spcPts val="1250"/>
              </a:lnSpc>
              <a:buNone/>
            </a:pPr>
            <a:r>
              <a:rPr lang="en-US" sz="750" b="1" dirty="0">
                <a:solidFill>
                  <a:srgbClr val="383838"/>
                </a:solidFill>
                <a:latin typeface="DM Sans" pitchFamily="34" charset="0"/>
                <a:ea typeface="DM Sans" pitchFamily="34" charset="-122"/>
                <a:cs typeface="DM Sans" pitchFamily="34" charset="-120"/>
              </a:rPr>
              <a:t>Milestone 3 </a:t>
            </a:r>
            <a:r>
              <a:rPr lang="en-US" sz="750" dirty="0">
                <a:solidFill>
                  <a:srgbClr val="383838"/>
                </a:solidFill>
                <a:latin typeface="DM Sans" pitchFamily="34" charset="0"/>
                <a:ea typeface="DM Sans" pitchFamily="34" charset="-122"/>
                <a:cs typeface="DM Sans" pitchFamily="34" charset="-120"/>
              </a:rPr>
              <a:t>– Alert Logic &amp; Trend Visualization</a:t>
            </a:r>
            <a:endParaRPr lang="en-US" sz="750" dirty="0"/>
          </a:p>
        </p:txBody>
      </p:sp>
      <p:pic>
        <p:nvPicPr>
          <p:cNvPr id="4" name="Image 0" descr="preencoded.png"/>
          <p:cNvPicPr>
            <a:picLocks noChangeAspect="1"/>
          </p:cNvPicPr>
          <p:nvPr/>
        </p:nvPicPr>
        <p:blipFill>
          <a:blip r:embed="rId1"/>
          <a:stretch>
            <a:fillRect/>
          </a:stretch>
        </p:blipFill>
        <p:spPr>
          <a:xfrm>
            <a:off x="396875" y="1178560"/>
            <a:ext cx="6797040" cy="3039110"/>
          </a:xfrm>
          <a:prstGeom prst="rect">
            <a:avLst/>
          </a:prstGeom>
        </p:spPr>
      </p:pic>
      <p:pic>
        <p:nvPicPr>
          <p:cNvPr id="6" name="Image 2" descr="preencoded.png"/>
          <p:cNvPicPr>
            <a:picLocks noChangeAspect="1"/>
          </p:cNvPicPr>
          <p:nvPr/>
        </p:nvPicPr>
        <p:blipFill>
          <a:blip r:embed="rId2"/>
          <a:stretch>
            <a:fillRect/>
          </a:stretch>
        </p:blipFill>
        <p:spPr>
          <a:xfrm>
            <a:off x="7162165" y="1178560"/>
            <a:ext cx="7038340" cy="3035935"/>
          </a:xfrm>
          <a:prstGeom prst="rect">
            <a:avLst/>
          </a:prstGeom>
        </p:spPr>
      </p:pic>
      <p:sp>
        <p:nvSpPr>
          <p:cNvPr id="7" name="Text 2"/>
          <p:cNvSpPr/>
          <p:nvPr/>
        </p:nvSpPr>
        <p:spPr>
          <a:xfrm>
            <a:off x="7154585" y="4415115"/>
            <a:ext cx="7078861" cy="158591"/>
          </a:xfrm>
          <a:prstGeom prst="rect">
            <a:avLst/>
          </a:prstGeom>
          <a:noFill/>
        </p:spPr>
        <p:txBody>
          <a:bodyPr wrap="none" lIns="0" tIns="0" rIns="0" bIns="0" rtlCol="0" anchor="t"/>
          <a:lstStyle/>
          <a:p>
            <a:pPr marL="0" indent="0" algn="l">
              <a:lnSpc>
                <a:spcPts val="1250"/>
              </a:lnSpc>
              <a:buNone/>
            </a:pPr>
            <a:endParaRPr lang="en-US" sz="750" dirty="0"/>
          </a:p>
        </p:txBody>
      </p:sp>
      <p:sp>
        <p:nvSpPr>
          <p:cNvPr id="8" name="Text 3"/>
          <p:cNvSpPr/>
          <p:nvPr/>
        </p:nvSpPr>
        <p:spPr>
          <a:xfrm>
            <a:off x="-1652945" y="8842851"/>
            <a:ext cx="13836729" cy="158591"/>
          </a:xfrm>
          <a:prstGeom prst="rect">
            <a:avLst/>
          </a:prstGeom>
          <a:noFill/>
        </p:spPr>
        <p:txBody>
          <a:bodyPr wrap="none" lIns="0" tIns="0" rIns="0" bIns="0" rtlCol="0" anchor="t"/>
          <a:lstStyle/>
          <a:p>
            <a:pPr marL="0" indent="0" algn="l">
              <a:lnSpc>
                <a:spcPts val="1250"/>
              </a:lnSpc>
              <a:buNone/>
            </a:pPr>
            <a:r>
              <a:rPr lang="en-US" sz="750" b="1" dirty="0">
                <a:solidFill>
                  <a:srgbClr val="383838"/>
                </a:solidFill>
                <a:latin typeface="DM Sans" pitchFamily="34" charset="0"/>
                <a:ea typeface="DM Sans" pitchFamily="34" charset="-122"/>
                <a:cs typeface="DM Sans" pitchFamily="34" charset="-120"/>
              </a:rPr>
              <a:t>Milestone 4 </a:t>
            </a:r>
            <a:r>
              <a:rPr lang="en-US" sz="750" dirty="0">
                <a:solidFill>
                  <a:srgbClr val="383838"/>
                </a:solidFill>
                <a:latin typeface="DM Sans" pitchFamily="34" charset="0"/>
                <a:ea typeface="DM Sans" pitchFamily="34" charset="-122"/>
                <a:cs typeface="DM Sans" pitchFamily="34" charset="-120"/>
              </a:rPr>
              <a:t>– Streamlit Dashboard</a:t>
            </a:r>
            <a:endParaRPr lang="en-US" sz="750" dirty="0"/>
          </a:p>
        </p:txBody>
      </p:sp>
      <p:pic>
        <p:nvPicPr>
          <p:cNvPr id="9" name="Image 3" descr="preencoded.png"/>
          <p:cNvPicPr>
            <a:picLocks noChangeAspect="1"/>
          </p:cNvPicPr>
          <p:nvPr/>
        </p:nvPicPr>
        <p:blipFill>
          <a:blip r:embed="rId3"/>
          <a:stretch>
            <a:fillRect/>
          </a:stretch>
        </p:blipFill>
        <p:spPr>
          <a:xfrm>
            <a:off x="396875" y="4806950"/>
            <a:ext cx="6797675" cy="3058795"/>
          </a:xfrm>
          <a:prstGeom prst="rect">
            <a:avLst/>
          </a:prstGeom>
        </p:spPr>
      </p:pic>
      <p:pic>
        <p:nvPicPr>
          <p:cNvPr id="10" name="Image 4" descr="preencoded.png"/>
          <p:cNvPicPr>
            <a:picLocks noChangeAspect="1"/>
          </p:cNvPicPr>
          <p:nvPr/>
        </p:nvPicPr>
        <p:blipFill>
          <a:blip r:embed="rId4"/>
          <a:stretch>
            <a:fillRect/>
          </a:stretch>
        </p:blipFill>
        <p:spPr>
          <a:xfrm>
            <a:off x="7444105" y="4756150"/>
            <a:ext cx="7216140" cy="3371215"/>
          </a:xfrm>
          <a:prstGeom prst="rect">
            <a:avLst/>
          </a:prstGeom>
        </p:spPr>
      </p:pic>
      <p:sp>
        <p:nvSpPr>
          <p:cNvPr id="11" name="Text 4"/>
          <p:cNvSpPr/>
          <p:nvPr/>
        </p:nvSpPr>
        <p:spPr>
          <a:xfrm>
            <a:off x="396835" y="13271778"/>
            <a:ext cx="13836729" cy="158591"/>
          </a:xfrm>
          <a:prstGeom prst="rect">
            <a:avLst/>
          </a:prstGeom>
          <a:noFill/>
        </p:spPr>
        <p:txBody>
          <a:bodyPr wrap="none" lIns="0" tIns="0" rIns="0" bIns="0" rtlCol="0" anchor="t"/>
          <a:lstStyle/>
          <a:p>
            <a:pPr marL="0" indent="0" algn="l">
              <a:lnSpc>
                <a:spcPts val="1250"/>
              </a:lnSpc>
              <a:buNone/>
            </a:pPr>
            <a:endParaRPr lang="en-US" sz="750" dirty="0"/>
          </a:p>
        </p:txBody>
      </p:sp>
      <p:sp>
        <p:nvSpPr>
          <p:cNvPr id="12" name="Text 5"/>
          <p:cNvSpPr/>
          <p:nvPr/>
        </p:nvSpPr>
        <p:spPr>
          <a:xfrm>
            <a:off x="396835" y="13631228"/>
            <a:ext cx="5952649" cy="158591"/>
          </a:xfrm>
          <a:prstGeom prst="rect">
            <a:avLst/>
          </a:prstGeom>
          <a:noFill/>
        </p:spPr>
        <p:txBody>
          <a:bodyPr wrap="none" lIns="0" tIns="0" rIns="0" bIns="0" rtlCol="0" anchor="t"/>
          <a:lstStyle/>
          <a:p>
            <a:pPr marL="0" indent="0" algn="l">
              <a:lnSpc>
                <a:spcPts val="1250"/>
              </a:lnSpc>
              <a:buNone/>
            </a:pPr>
            <a:endParaRPr lang="en-US" sz="750" dirty="0"/>
          </a:p>
        </p:txBody>
      </p:sp>
      <p:sp>
        <p:nvSpPr>
          <p:cNvPr id="13" name="Text 6"/>
          <p:cNvSpPr/>
          <p:nvPr/>
        </p:nvSpPr>
        <p:spPr>
          <a:xfrm>
            <a:off x="6599039" y="13631228"/>
            <a:ext cx="7642027" cy="158591"/>
          </a:xfrm>
          <a:prstGeom prst="rect">
            <a:avLst/>
          </a:prstGeom>
          <a:noFill/>
        </p:spPr>
        <p:txBody>
          <a:bodyPr wrap="none" lIns="0" tIns="0" rIns="0" bIns="0" rtlCol="0" anchor="t"/>
          <a:lstStyle/>
          <a:p>
            <a:pPr marL="0" indent="0" algn="l">
              <a:lnSpc>
                <a:spcPts val="1250"/>
              </a:lnSpc>
              <a:buNone/>
            </a:pPr>
            <a:endParaRPr lang="en-US" sz="750" dirty="0"/>
          </a:p>
        </p:txBody>
      </p:sp>
      <p:sp>
        <p:nvSpPr>
          <p:cNvPr id="14" name="Text 7"/>
          <p:cNvSpPr/>
          <p:nvPr/>
        </p:nvSpPr>
        <p:spPr>
          <a:xfrm>
            <a:off x="396835" y="13990677"/>
            <a:ext cx="13836729" cy="158591"/>
          </a:xfrm>
          <a:prstGeom prst="rect">
            <a:avLst/>
          </a:prstGeom>
          <a:noFill/>
        </p:spPr>
        <p:txBody>
          <a:bodyPr wrap="none" lIns="0" tIns="0" rIns="0" bIns="0" rtlCol="0" anchor="t"/>
          <a:lstStyle/>
          <a:p>
            <a:pPr marL="0" indent="0" algn="l">
              <a:lnSpc>
                <a:spcPts val="1250"/>
              </a:lnSpc>
              <a:buNone/>
            </a:pPr>
            <a:endParaRPr lang="en-US" sz="750" dirty="0"/>
          </a:p>
        </p:txBody>
      </p:sp>
      <p:sp>
        <p:nvSpPr>
          <p:cNvPr id="18" name="Text Box 17"/>
          <p:cNvSpPr txBox="1"/>
          <p:nvPr/>
        </p:nvSpPr>
        <p:spPr>
          <a:xfrm>
            <a:off x="717550" y="4455795"/>
            <a:ext cx="4876800" cy="368300"/>
          </a:xfrm>
          <a:prstGeom prst="rect">
            <a:avLst/>
          </a:prstGeom>
          <a:noFill/>
        </p:spPr>
        <p:txBody>
          <a:bodyPr wrap="square" rtlCol="0">
            <a:spAutoFit/>
          </a:bodyPr>
          <a:p>
            <a:r>
              <a:rPr lang="en-IN" altLang="en-US"/>
              <a:t>Milestone 4 - Streamlit Dashboard</a:t>
            </a: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47988"/>
            <a:ext cx="10379988"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How the Project Works to Solve the Problem</a:t>
            </a:r>
            <a:r>
              <a:rPr lang="en-US" sz="4100" b="1" dirty="0">
                <a:solidFill>
                  <a:srgbClr val="020202"/>
                </a:solidFill>
                <a:latin typeface="PT Serif" panose="020A0703040505020204" pitchFamily="34" charset="0"/>
                <a:ea typeface="PT Serif" panose="020A0703040505020204" pitchFamily="34" charset="-122"/>
                <a:cs typeface="PT Serif" panose="020A0703040505020204" pitchFamily="34" charset="-120"/>
              </a:rPr>
              <a:t>:</a:t>
            </a:r>
            <a:endParaRPr lang="en-US" sz="4100" dirty="0"/>
          </a:p>
        </p:txBody>
      </p:sp>
      <p:sp>
        <p:nvSpPr>
          <p:cNvPr id="3" name="Text 1"/>
          <p:cNvSpPr/>
          <p:nvPr/>
        </p:nvSpPr>
        <p:spPr>
          <a:xfrm>
            <a:off x="793790" y="1996916"/>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Data-Driven Decision Support</a:t>
            </a:r>
            <a:r>
              <a:rPr lang="en-US" sz="1550" dirty="0">
                <a:solidFill>
                  <a:srgbClr val="383838"/>
                </a:solidFill>
                <a:latin typeface="DM Sans" pitchFamily="34" charset="0"/>
                <a:ea typeface="DM Sans" pitchFamily="34" charset="-122"/>
                <a:cs typeface="DM Sans" pitchFamily="34" charset="-120"/>
              </a:rPr>
              <a:t>: The system uses historical pollution data (like CO,</a:t>
            </a:r>
            <a:endParaRPr lang="en-US" sz="1550" dirty="0"/>
          </a:p>
        </p:txBody>
      </p:sp>
      <p:sp>
        <p:nvSpPr>
          <p:cNvPr id="4" name="Text 2"/>
          <p:cNvSpPr/>
          <p:nvPr/>
        </p:nvSpPr>
        <p:spPr>
          <a:xfrm>
            <a:off x="793790" y="2537698"/>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NO₂, SO₂, PM2.5, PM10, etc.) to identify trends and patterns that affect AQI levels.</a:t>
            </a:r>
            <a:endParaRPr lang="en-US" sz="1550" dirty="0"/>
          </a:p>
        </p:txBody>
      </p:sp>
      <p:sp>
        <p:nvSpPr>
          <p:cNvPr id="5" name="Text 3"/>
          <p:cNvSpPr/>
          <p:nvPr/>
        </p:nvSpPr>
        <p:spPr>
          <a:xfrm>
            <a:off x="793790" y="3078480"/>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helps in understanding pollution behavior across time and locations.</a:t>
            </a:r>
            <a:endParaRPr lang="en-US" sz="1550" dirty="0"/>
          </a:p>
        </p:txBody>
      </p:sp>
      <p:sp>
        <p:nvSpPr>
          <p:cNvPr id="6" name="Text 4"/>
          <p:cNvSpPr/>
          <p:nvPr/>
        </p:nvSpPr>
        <p:spPr>
          <a:xfrm>
            <a:off x="793790" y="3619262"/>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Accurate Forecasting Using ML Models</a:t>
            </a:r>
            <a:r>
              <a:rPr lang="en-US" sz="1550" dirty="0">
                <a:solidFill>
                  <a:srgbClr val="383838"/>
                </a:solidFill>
                <a:latin typeface="DM Sans" pitchFamily="34" charset="0"/>
                <a:ea typeface="DM Sans" pitchFamily="34" charset="-122"/>
                <a:cs typeface="DM Sans" pitchFamily="34" charset="-120"/>
              </a:rPr>
              <a:t>: Through ARIMA, Prophet, and LSTM</a:t>
            </a:r>
            <a:endParaRPr lang="en-US" sz="1550" dirty="0"/>
          </a:p>
        </p:txBody>
      </p:sp>
      <p:sp>
        <p:nvSpPr>
          <p:cNvPr id="7" name="Text 5"/>
          <p:cNvSpPr/>
          <p:nvPr/>
        </p:nvSpPr>
        <p:spPr>
          <a:xfrm>
            <a:off x="793790" y="416004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models, the system forecasts future AQI and pollutant levels. These forecasts provide</a:t>
            </a:r>
            <a:endParaRPr lang="en-US" sz="1550" dirty="0"/>
          </a:p>
        </p:txBody>
      </p:sp>
      <p:sp>
        <p:nvSpPr>
          <p:cNvPr id="8" name="Text 6"/>
          <p:cNvSpPr/>
          <p:nvPr/>
        </p:nvSpPr>
        <p:spPr>
          <a:xfrm>
            <a:off x="793790" y="4700826"/>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early warnings about possible air quality deterioration — enabling proactive actions</a:t>
            </a:r>
            <a:endParaRPr lang="en-US" sz="1550" dirty="0"/>
          </a:p>
        </p:txBody>
      </p:sp>
      <p:sp>
        <p:nvSpPr>
          <p:cNvPr id="9" name="Text 7"/>
          <p:cNvSpPr/>
          <p:nvPr/>
        </p:nvSpPr>
        <p:spPr>
          <a:xfrm>
            <a:off x="793790" y="5241607"/>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by environmental agencies.</a:t>
            </a:r>
            <a:endParaRPr lang="en-US" sz="1550" dirty="0"/>
          </a:p>
        </p:txBody>
      </p:sp>
      <p:sp>
        <p:nvSpPr>
          <p:cNvPr id="10" name="Text 8"/>
          <p:cNvSpPr/>
          <p:nvPr/>
        </p:nvSpPr>
        <p:spPr>
          <a:xfrm>
            <a:off x="793790" y="5782389"/>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Interactive Visualization via Streamlit</a:t>
            </a:r>
            <a:r>
              <a:rPr lang="en-US" sz="1550" dirty="0">
                <a:solidFill>
                  <a:srgbClr val="383838"/>
                </a:solidFill>
                <a:latin typeface="DM Sans" pitchFamily="34" charset="0"/>
                <a:ea typeface="DM Sans" pitchFamily="34" charset="-122"/>
                <a:cs typeface="DM Sans" pitchFamily="34" charset="-120"/>
              </a:rPr>
              <a:t>: The Streamlit dashboard makes complex</a:t>
            </a:r>
            <a:endParaRPr lang="en-US" sz="1550" dirty="0"/>
          </a:p>
        </p:txBody>
      </p:sp>
      <p:sp>
        <p:nvSpPr>
          <p:cNvPr id="11" name="Text 9"/>
          <p:cNvSpPr/>
          <p:nvPr/>
        </p:nvSpPr>
        <p:spPr>
          <a:xfrm>
            <a:off x="793790" y="6323171"/>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data easy to interpret. Users can select pollutants, cities, or date ranges and instantly</a:t>
            </a:r>
            <a:endParaRPr lang="en-US" sz="1550" dirty="0"/>
          </a:p>
        </p:txBody>
      </p:sp>
      <p:sp>
        <p:nvSpPr>
          <p:cNvPr id="12" name="Text 10"/>
          <p:cNvSpPr/>
          <p:nvPr/>
        </p:nvSpPr>
        <p:spPr>
          <a:xfrm>
            <a:off x="793790" y="6863953"/>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see trends, alerts, and predictions — turning raw data into actionable insights.</a:t>
            </a:r>
            <a:endParaRPr lang="en-US" sz="1550" dirty="0"/>
          </a:p>
        </p:txBody>
      </p:sp>
      <p:sp>
        <p:nvSpPr>
          <p:cNvPr id="13" name="Text Box 12"/>
          <p:cNvSpPr txBox="1"/>
          <p:nvPr/>
        </p:nvSpPr>
        <p:spPr>
          <a:xfrm>
            <a:off x="9753600" y="7774940"/>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088" y="481251"/>
            <a:ext cx="4928830" cy="574238"/>
          </a:xfrm>
          <a:prstGeom prst="rect">
            <a:avLst/>
          </a:prstGeom>
          <a:noFill/>
        </p:spPr>
        <p:txBody>
          <a:bodyPr wrap="none" lIns="0" tIns="0" rIns="0" bIns="0" rtlCol="0" anchor="t"/>
          <a:lstStyle/>
          <a:p>
            <a:pPr marL="0" indent="0" algn="l">
              <a:lnSpc>
                <a:spcPts val="4500"/>
              </a:lnSpc>
              <a:buNone/>
            </a:pPr>
            <a:r>
              <a:rPr lang="en-US" sz="3600" dirty="0">
                <a:solidFill>
                  <a:srgbClr val="020202"/>
                </a:solidFill>
                <a:latin typeface="PT Serif" panose="020A0703040505020204" pitchFamily="34" charset="0"/>
                <a:ea typeface="PT Serif" panose="020A0703040505020204" pitchFamily="34" charset="-122"/>
                <a:cs typeface="PT Serif" panose="020A0703040505020204" pitchFamily="34" charset="-120"/>
              </a:rPr>
              <a:t>Steps to Run the Project</a:t>
            </a:r>
            <a:endParaRPr lang="en-US" sz="3600" dirty="0"/>
          </a:p>
        </p:txBody>
      </p:sp>
      <p:sp>
        <p:nvSpPr>
          <p:cNvPr id="3" name="Text 1"/>
          <p:cNvSpPr/>
          <p:nvPr/>
        </p:nvSpPr>
        <p:spPr>
          <a:xfrm>
            <a:off x="700088" y="1405533"/>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1.Load Data</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4" name="Text 2"/>
          <p:cNvSpPr/>
          <p:nvPr/>
        </p:nvSpPr>
        <p:spPr>
          <a:xfrm>
            <a:off x="700088" y="1882378"/>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Import historical AQI datasets from Kaggle.</a:t>
            </a:r>
            <a:endParaRPr lang="en-US" sz="1350" dirty="0"/>
          </a:p>
        </p:txBody>
      </p:sp>
      <p:sp>
        <p:nvSpPr>
          <p:cNvPr id="5" name="Text 3"/>
          <p:cNvSpPr/>
          <p:nvPr/>
        </p:nvSpPr>
        <p:spPr>
          <a:xfrm>
            <a:off x="700088" y="2359223"/>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2.Data Cleaning &amp; Preprocessing:</a:t>
            </a:r>
            <a:endParaRPr lang="en-US" sz="1350" dirty="0"/>
          </a:p>
        </p:txBody>
      </p:sp>
      <p:sp>
        <p:nvSpPr>
          <p:cNvPr id="6" name="Text 4"/>
          <p:cNvSpPr/>
          <p:nvPr/>
        </p:nvSpPr>
        <p:spPr>
          <a:xfrm>
            <a:off x="700088" y="2836069"/>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Handle missing values, normalize features, and resample time series.</a:t>
            </a:r>
            <a:endParaRPr lang="en-US" sz="1350" dirty="0"/>
          </a:p>
        </p:txBody>
      </p:sp>
      <p:sp>
        <p:nvSpPr>
          <p:cNvPr id="7" name="Text 5"/>
          <p:cNvSpPr/>
          <p:nvPr/>
        </p:nvSpPr>
        <p:spPr>
          <a:xfrm>
            <a:off x="700088" y="3312914"/>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3.Model Training</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8" name="Text 6"/>
          <p:cNvSpPr/>
          <p:nvPr/>
        </p:nvSpPr>
        <p:spPr>
          <a:xfrm>
            <a:off x="700088" y="3789759"/>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Train forecasting models (XG Boost, ARIMA, Prophet and LSTM)</a:t>
            </a:r>
            <a:endParaRPr lang="en-US" sz="1350" dirty="0"/>
          </a:p>
        </p:txBody>
      </p:sp>
      <p:sp>
        <p:nvSpPr>
          <p:cNvPr id="9" name="Text 7"/>
          <p:cNvSpPr/>
          <p:nvPr/>
        </p:nvSpPr>
        <p:spPr>
          <a:xfrm>
            <a:off x="700088" y="4266605"/>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4.Model Evaluation:</a:t>
            </a:r>
            <a:endParaRPr lang="en-US" sz="1350" dirty="0"/>
          </a:p>
        </p:txBody>
      </p:sp>
      <p:sp>
        <p:nvSpPr>
          <p:cNvPr id="10" name="Text 8"/>
          <p:cNvSpPr/>
          <p:nvPr/>
        </p:nvSpPr>
        <p:spPr>
          <a:xfrm>
            <a:off x="700088" y="4743450"/>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Compare accuracy using RMSE/MAE metrics.</a:t>
            </a:r>
            <a:endParaRPr lang="en-US" sz="1350" dirty="0"/>
          </a:p>
        </p:txBody>
      </p:sp>
      <p:sp>
        <p:nvSpPr>
          <p:cNvPr id="11" name="Text 9"/>
          <p:cNvSpPr/>
          <p:nvPr/>
        </p:nvSpPr>
        <p:spPr>
          <a:xfrm>
            <a:off x="700088" y="5220295"/>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5.Model Saving:</a:t>
            </a:r>
            <a:endParaRPr lang="en-US" sz="1350" dirty="0"/>
          </a:p>
        </p:txBody>
      </p:sp>
      <p:sp>
        <p:nvSpPr>
          <p:cNvPr id="12" name="Text 10"/>
          <p:cNvSpPr/>
          <p:nvPr/>
        </p:nvSpPr>
        <p:spPr>
          <a:xfrm>
            <a:off x="700088" y="5697141"/>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Store best performing model for inference.</a:t>
            </a:r>
            <a:endParaRPr lang="en-US" sz="1350" dirty="0"/>
          </a:p>
        </p:txBody>
      </p:sp>
      <p:sp>
        <p:nvSpPr>
          <p:cNvPr id="13" name="Text 11"/>
          <p:cNvSpPr/>
          <p:nvPr/>
        </p:nvSpPr>
        <p:spPr>
          <a:xfrm>
            <a:off x="700088" y="6173986"/>
            <a:ext cx="13230225" cy="280035"/>
          </a:xfrm>
          <a:prstGeom prst="rect">
            <a:avLst/>
          </a:prstGeom>
          <a:noFill/>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6.Run Web App:</a:t>
            </a:r>
            <a:endParaRPr lang="en-US" sz="1350" dirty="0"/>
          </a:p>
        </p:txBody>
      </p:sp>
      <p:sp>
        <p:nvSpPr>
          <p:cNvPr id="14" name="Text 12"/>
          <p:cNvSpPr/>
          <p:nvPr/>
        </p:nvSpPr>
        <p:spPr>
          <a:xfrm>
            <a:off x="700088" y="6650831"/>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Execute streamlit run app.py.</a:t>
            </a:r>
            <a:endParaRPr lang="en-US" sz="1350" dirty="0"/>
          </a:p>
        </p:txBody>
      </p:sp>
      <p:sp>
        <p:nvSpPr>
          <p:cNvPr id="15" name="Text 13"/>
          <p:cNvSpPr/>
          <p:nvPr/>
        </p:nvSpPr>
        <p:spPr>
          <a:xfrm>
            <a:off x="700088" y="6992064"/>
            <a:ext cx="13230225" cy="280035"/>
          </a:xfrm>
          <a:prstGeom prst="rect">
            <a:avLst/>
          </a:prstGeom>
          <a:noFill/>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Access the dashboard for predictions and alerts.</a:t>
            </a:r>
            <a:endParaRPr lang="en-US" sz="1350" dirty="0"/>
          </a:p>
        </p:txBody>
      </p:sp>
      <p:sp>
        <p:nvSpPr>
          <p:cNvPr id="16" name="Text 14"/>
          <p:cNvSpPr/>
          <p:nvPr/>
        </p:nvSpPr>
        <p:spPr>
          <a:xfrm>
            <a:off x="700088" y="7468910"/>
            <a:ext cx="13230225" cy="280035"/>
          </a:xfrm>
          <a:prstGeom prst="rect">
            <a:avLst/>
          </a:prstGeom>
          <a:noFill/>
        </p:spPr>
        <p:txBody>
          <a:bodyPr wrap="none" lIns="0" tIns="0" rIns="0" bIns="0" rtlCol="0" anchor="t"/>
          <a:lstStyle/>
          <a:p>
            <a:pPr marL="0" indent="0" algn="l">
              <a:lnSpc>
                <a:spcPts val="2200"/>
              </a:lnSpc>
              <a:buNone/>
            </a:pPr>
            <a:endParaRPr lang="en-US" sz="1350" dirty="0"/>
          </a:p>
        </p:txBody>
      </p:sp>
      <p:sp>
        <p:nvSpPr>
          <p:cNvPr id="17" name="Text Box 16"/>
          <p:cNvSpPr txBox="1"/>
          <p:nvPr/>
        </p:nvSpPr>
        <p:spPr>
          <a:xfrm>
            <a:off x="9753600" y="7757795"/>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38331"/>
            <a:ext cx="7556421" cy="1302544"/>
          </a:xfrm>
          <a:prstGeom prst="rect">
            <a:avLst/>
          </a:prstGeom>
          <a:noFill/>
        </p:spPr>
        <p:txBody>
          <a:bodyPr wrap="squar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Forecasting Air Quality Using Historical Pollution Data</a:t>
            </a:r>
            <a:endParaRPr lang="en-US" sz="4100" dirty="0"/>
          </a:p>
        </p:txBody>
      </p:sp>
      <p:sp>
        <p:nvSpPr>
          <p:cNvPr id="4" name="Text 1"/>
          <p:cNvSpPr/>
          <p:nvPr/>
        </p:nvSpPr>
        <p:spPr>
          <a:xfrm>
            <a:off x="793790" y="4438531"/>
            <a:ext cx="7556421"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Leveraging machine learning and historical data analysis to predict air quality patterns and protect public health through intelligent environmental monitoring systems.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00758"/>
            <a:ext cx="5215771"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Future Enhancements </a:t>
            </a:r>
            <a:endParaRPr lang="en-US" sz="4100" dirty="0"/>
          </a:p>
        </p:txBody>
      </p:sp>
      <p:sp>
        <p:nvSpPr>
          <p:cNvPr id="3" name="Text 1"/>
          <p:cNvSpPr/>
          <p:nvPr/>
        </p:nvSpPr>
        <p:spPr>
          <a:xfrm>
            <a:off x="793790" y="2031325"/>
            <a:ext cx="3381137" cy="390644"/>
          </a:xfrm>
          <a:prstGeom prst="rect">
            <a:avLst/>
          </a:prstGeom>
          <a:noFill/>
        </p:spPr>
        <p:txBody>
          <a:bodyPr wrap="none" lIns="0" tIns="0" rIns="0" bIns="0" rtlCol="0" anchor="t"/>
          <a:lstStyle/>
          <a:p>
            <a:pPr marL="0" indent="0" algn="l">
              <a:lnSpc>
                <a:spcPts val="3050"/>
              </a:lnSpc>
              <a:buNone/>
            </a:pPr>
            <a:r>
              <a:rPr lang="en-US" sz="2450" dirty="0">
                <a:solidFill>
                  <a:srgbClr val="020202"/>
                </a:solidFill>
                <a:latin typeface="PT Serif" panose="020A0703040505020204" pitchFamily="34" charset="0"/>
                <a:ea typeface="PT Serif" panose="020A0703040505020204" pitchFamily="34" charset="-122"/>
                <a:cs typeface="PT Serif" panose="020A0703040505020204" pitchFamily="34" charset="-120"/>
              </a:rPr>
              <a:t>Roadmap for Innovation</a:t>
            </a:r>
            <a:endParaRPr lang="en-US" sz="2450" dirty="0"/>
          </a:p>
        </p:txBody>
      </p:sp>
      <p:sp>
        <p:nvSpPr>
          <p:cNvPr id="4" name="Text 2"/>
          <p:cNvSpPr/>
          <p:nvPr/>
        </p:nvSpPr>
        <p:spPr>
          <a:xfrm>
            <a:off x="793790" y="2719626"/>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01</a:t>
            </a:r>
            <a:endParaRPr lang="en-US" sz="1550" dirty="0"/>
          </a:p>
        </p:txBody>
      </p:sp>
      <p:sp>
        <p:nvSpPr>
          <p:cNvPr id="5" name="Shape 3"/>
          <p:cNvSpPr/>
          <p:nvPr/>
        </p:nvSpPr>
        <p:spPr>
          <a:xfrm>
            <a:off x="793790" y="3033951"/>
            <a:ext cx="4215289" cy="22860"/>
          </a:xfrm>
          <a:prstGeom prst="rect">
            <a:avLst/>
          </a:prstGeom>
          <a:solidFill>
            <a:srgbClr val="E04F00"/>
          </a:solidFill>
        </p:spPr>
      </p:sp>
      <p:sp>
        <p:nvSpPr>
          <p:cNvPr id="6" name="Text 4"/>
          <p:cNvSpPr/>
          <p:nvPr/>
        </p:nvSpPr>
        <p:spPr>
          <a:xfrm>
            <a:off x="793790" y="3178850"/>
            <a:ext cx="3468172"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Machine Learning Integration</a:t>
            </a:r>
            <a:endParaRPr lang="en-US" sz="2050" dirty="0"/>
          </a:p>
        </p:txBody>
      </p:sp>
      <p:sp>
        <p:nvSpPr>
          <p:cNvPr id="7" name="Text 5"/>
          <p:cNvSpPr/>
          <p:nvPr/>
        </p:nvSpPr>
        <p:spPr>
          <a:xfrm>
            <a:off x="793790" y="3623548"/>
            <a:ext cx="4215289" cy="127015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Implement advanced algorithms including LSTM networks, random forests, and ensemble methods for improved prediction accuracy.</a:t>
            </a:r>
            <a:endParaRPr lang="en-US" sz="1550" dirty="0"/>
          </a:p>
        </p:txBody>
      </p:sp>
      <p:sp>
        <p:nvSpPr>
          <p:cNvPr id="8" name="Text 6"/>
          <p:cNvSpPr/>
          <p:nvPr/>
        </p:nvSpPr>
        <p:spPr>
          <a:xfrm>
            <a:off x="5207437" y="2719626"/>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02</a:t>
            </a:r>
            <a:endParaRPr lang="en-US" sz="1550" dirty="0"/>
          </a:p>
        </p:txBody>
      </p:sp>
      <p:sp>
        <p:nvSpPr>
          <p:cNvPr id="9" name="Shape 7"/>
          <p:cNvSpPr/>
          <p:nvPr/>
        </p:nvSpPr>
        <p:spPr>
          <a:xfrm>
            <a:off x="5207437" y="3033951"/>
            <a:ext cx="4215408" cy="22860"/>
          </a:xfrm>
          <a:prstGeom prst="rect">
            <a:avLst/>
          </a:prstGeom>
          <a:solidFill>
            <a:srgbClr val="E04F00"/>
          </a:solidFill>
        </p:spPr>
      </p:sp>
      <p:sp>
        <p:nvSpPr>
          <p:cNvPr id="10" name="Text 8"/>
          <p:cNvSpPr/>
          <p:nvPr/>
        </p:nvSpPr>
        <p:spPr>
          <a:xfrm>
            <a:off x="5207437" y="3178850"/>
            <a:ext cx="2642711"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Real-Time Data Fusion</a:t>
            </a:r>
            <a:endParaRPr lang="en-US" sz="2050" dirty="0"/>
          </a:p>
        </p:txBody>
      </p:sp>
      <p:sp>
        <p:nvSpPr>
          <p:cNvPr id="11" name="Text 9"/>
          <p:cNvSpPr/>
          <p:nvPr/>
        </p:nvSpPr>
        <p:spPr>
          <a:xfrm>
            <a:off x="5207437" y="3623548"/>
            <a:ext cx="4215408"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Integrate satellite imagery, IoT sensors, and meteorological data streams for comprehensive environmental monitoring.</a:t>
            </a:r>
            <a:endParaRPr lang="en-US" sz="1550" dirty="0"/>
          </a:p>
        </p:txBody>
      </p:sp>
      <p:sp>
        <p:nvSpPr>
          <p:cNvPr id="12" name="Text 10"/>
          <p:cNvSpPr/>
          <p:nvPr/>
        </p:nvSpPr>
        <p:spPr>
          <a:xfrm>
            <a:off x="9621203" y="2719626"/>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03</a:t>
            </a:r>
            <a:endParaRPr lang="en-US" sz="1550" dirty="0"/>
          </a:p>
        </p:txBody>
      </p:sp>
      <p:sp>
        <p:nvSpPr>
          <p:cNvPr id="13" name="Shape 11"/>
          <p:cNvSpPr/>
          <p:nvPr/>
        </p:nvSpPr>
        <p:spPr>
          <a:xfrm>
            <a:off x="9621203" y="3033951"/>
            <a:ext cx="4215289" cy="22860"/>
          </a:xfrm>
          <a:prstGeom prst="rect">
            <a:avLst/>
          </a:prstGeom>
          <a:solidFill>
            <a:srgbClr val="E04F00"/>
          </a:solidFill>
        </p:spPr>
      </p:sp>
      <p:sp>
        <p:nvSpPr>
          <p:cNvPr id="14" name="Text 12"/>
          <p:cNvSpPr/>
          <p:nvPr/>
        </p:nvSpPr>
        <p:spPr>
          <a:xfrm>
            <a:off x="9621203" y="3178850"/>
            <a:ext cx="2665095"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Hyperlocal Forecasting</a:t>
            </a:r>
            <a:endParaRPr lang="en-US" sz="2050" dirty="0"/>
          </a:p>
        </p:txBody>
      </p:sp>
      <p:sp>
        <p:nvSpPr>
          <p:cNvPr id="15" name="Text 13"/>
          <p:cNvSpPr/>
          <p:nvPr/>
        </p:nvSpPr>
        <p:spPr>
          <a:xfrm>
            <a:off x="9621203" y="3623548"/>
            <a:ext cx="4215289"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Develop street-level prediction models using high-resolution spatial analysis and mobile sensor networks.</a:t>
            </a:r>
            <a:endParaRPr lang="en-US" sz="1550" dirty="0"/>
          </a:p>
        </p:txBody>
      </p:sp>
      <p:sp>
        <p:nvSpPr>
          <p:cNvPr id="16" name="Text 14"/>
          <p:cNvSpPr/>
          <p:nvPr/>
        </p:nvSpPr>
        <p:spPr>
          <a:xfrm>
            <a:off x="793790" y="5240893"/>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04</a:t>
            </a:r>
            <a:endParaRPr lang="en-US" sz="1550" dirty="0"/>
          </a:p>
        </p:txBody>
      </p:sp>
      <p:sp>
        <p:nvSpPr>
          <p:cNvPr id="17" name="Shape 15"/>
          <p:cNvSpPr/>
          <p:nvPr/>
        </p:nvSpPr>
        <p:spPr>
          <a:xfrm>
            <a:off x="793790" y="5555218"/>
            <a:ext cx="6422112" cy="22860"/>
          </a:xfrm>
          <a:prstGeom prst="rect">
            <a:avLst/>
          </a:prstGeom>
          <a:solidFill>
            <a:srgbClr val="E04F00"/>
          </a:solidFill>
        </p:spPr>
      </p:sp>
      <p:sp>
        <p:nvSpPr>
          <p:cNvPr id="18" name="Text 16"/>
          <p:cNvSpPr/>
          <p:nvPr/>
        </p:nvSpPr>
        <p:spPr>
          <a:xfrm>
            <a:off x="793790" y="5700117"/>
            <a:ext cx="2816423"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Public API Development</a:t>
            </a:r>
            <a:endParaRPr lang="en-US" sz="2050" dirty="0"/>
          </a:p>
        </p:txBody>
      </p:sp>
      <p:sp>
        <p:nvSpPr>
          <p:cNvPr id="19" name="Text 17"/>
          <p:cNvSpPr/>
          <p:nvPr/>
        </p:nvSpPr>
        <p:spPr>
          <a:xfrm>
            <a:off x="793790" y="6144816"/>
            <a:ext cx="6422112"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Create accessible interfaces allowing developers to build applications leveraging our forecasting models.</a:t>
            </a:r>
            <a:endParaRPr lang="en-US" sz="1550" dirty="0"/>
          </a:p>
        </p:txBody>
      </p:sp>
      <p:sp>
        <p:nvSpPr>
          <p:cNvPr id="20" name="Text 18"/>
          <p:cNvSpPr/>
          <p:nvPr/>
        </p:nvSpPr>
        <p:spPr>
          <a:xfrm>
            <a:off x="7414260" y="5240893"/>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05</a:t>
            </a:r>
            <a:endParaRPr lang="en-US" sz="1550" dirty="0"/>
          </a:p>
        </p:txBody>
      </p:sp>
      <p:sp>
        <p:nvSpPr>
          <p:cNvPr id="21" name="Shape 19"/>
          <p:cNvSpPr/>
          <p:nvPr/>
        </p:nvSpPr>
        <p:spPr>
          <a:xfrm>
            <a:off x="7414260" y="5555218"/>
            <a:ext cx="6422231" cy="22860"/>
          </a:xfrm>
          <a:prstGeom prst="rect">
            <a:avLst/>
          </a:prstGeom>
          <a:solidFill>
            <a:srgbClr val="E04F00"/>
          </a:solidFill>
        </p:spPr>
      </p:sp>
      <p:sp>
        <p:nvSpPr>
          <p:cNvPr id="22" name="Text 20"/>
          <p:cNvSpPr/>
          <p:nvPr/>
        </p:nvSpPr>
        <p:spPr>
          <a:xfrm>
            <a:off x="7414260" y="5700117"/>
            <a:ext cx="308121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Health Impact Assessment</a:t>
            </a:r>
            <a:endParaRPr lang="en-US" sz="2050" dirty="0"/>
          </a:p>
        </p:txBody>
      </p:sp>
      <p:sp>
        <p:nvSpPr>
          <p:cNvPr id="23" name="Text 21"/>
          <p:cNvSpPr/>
          <p:nvPr/>
        </p:nvSpPr>
        <p:spPr>
          <a:xfrm>
            <a:off x="7414260" y="6144816"/>
            <a:ext cx="6422231"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Link AQI predictions with epidemiological models to forecast health outcomes and support preventive healthcare.</a:t>
            </a:r>
            <a:endParaRPr lang="en-US" sz="1550" dirty="0"/>
          </a:p>
        </p:txBody>
      </p:sp>
      <p:sp>
        <p:nvSpPr>
          <p:cNvPr id="24" name="Text Box 23"/>
          <p:cNvSpPr txBox="1"/>
          <p:nvPr/>
        </p:nvSpPr>
        <p:spPr>
          <a:xfrm>
            <a:off x="9621520" y="7751445"/>
            <a:ext cx="4876800" cy="368300"/>
          </a:xfrm>
          <a:prstGeom prst="rect">
            <a:avLst/>
          </a:prstGeom>
          <a:solidFill>
            <a:schemeClr val="bg1"/>
          </a:solid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97844"/>
            <a:ext cx="5835134"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Project Purpose &amp; Vision</a:t>
            </a:r>
            <a:endParaRPr lang="en-US" sz="4100" dirty="0"/>
          </a:p>
        </p:txBody>
      </p:sp>
      <p:sp>
        <p:nvSpPr>
          <p:cNvPr id="3" name="Text 1"/>
          <p:cNvSpPr/>
          <p:nvPr/>
        </p:nvSpPr>
        <p:spPr>
          <a:xfrm>
            <a:off x="793790" y="2945130"/>
            <a:ext cx="3125867" cy="390644"/>
          </a:xfrm>
          <a:prstGeom prst="rect">
            <a:avLst/>
          </a:prstGeom>
          <a:noFill/>
        </p:spPr>
        <p:txBody>
          <a:bodyPr wrap="none" lIns="0" tIns="0" rIns="0" bIns="0" rtlCol="0" anchor="t"/>
          <a:lstStyle/>
          <a:p>
            <a:pPr marL="0" indent="0" algn="l">
              <a:lnSpc>
                <a:spcPts val="3050"/>
              </a:lnSpc>
              <a:buNone/>
            </a:pPr>
            <a:r>
              <a:rPr lang="en-US" sz="2450" dirty="0">
                <a:solidFill>
                  <a:srgbClr val="020202"/>
                </a:solidFill>
                <a:latin typeface="PT Serif" panose="020A0703040505020204" pitchFamily="34" charset="0"/>
                <a:ea typeface="PT Serif" panose="020A0703040505020204" pitchFamily="34" charset="-122"/>
                <a:cs typeface="PT Serif" panose="020A0703040505020204" pitchFamily="34" charset="-120"/>
              </a:rPr>
              <a:t>Why This Matters</a:t>
            </a:r>
            <a:endParaRPr lang="en-US" sz="2450" dirty="0"/>
          </a:p>
        </p:txBody>
      </p:sp>
      <p:sp>
        <p:nvSpPr>
          <p:cNvPr id="4" name="Text 2"/>
          <p:cNvSpPr/>
          <p:nvPr/>
        </p:nvSpPr>
        <p:spPr>
          <a:xfrm>
            <a:off x="793790" y="3534132"/>
            <a:ext cx="6279356"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Air quality forecasting represents a critical intersection of environmental science, public health, and data analytics. By analysing historical pollution data, we can predict future air quality trends, enabling communities to take preventive measures and governments to implement timely interventions.</a:t>
            </a:r>
            <a:endParaRPr lang="en-US" sz="1550" dirty="0"/>
          </a:p>
        </p:txBody>
      </p:sp>
      <p:sp>
        <p:nvSpPr>
          <p:cNvPr id="5" name="Text 3"/>
          <p:cNvSpPr/>
          <p:nvPr/>
        </p:nvSpPr>
        <p:spPr>
          <a:xfrm>
            <a:off x="793790" y="5300424"/>
            <a:ext cx="6279356"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project transforms raw pollution data into actionable intelligence, helping millions make informed decisions about outdoor activities, travel routes, and health precautions.</a:t>
            </a:r>
            <a:endParaRPr lang="en-US" sz="1550" dirty="0"/>
          </a:p>
        </p:txBody>
      </p:sp>
      <p:sp>
        <p:nvSpPr>
          <p:cNvPr id="6" name="Text 4"/>
          <p:cNvSpPr/>
          <p:nvPr/>
        </p:nvSpPr>
        <p:spPr>
          <a:xfrm>
            <a:off x="7564874" y="2945130"/>
            <a:ext cx="3125867" cy="390644"/>
          </a:xfrm>
          <a:prstGeom prst="rect">
            <a:avLst/>
          </a:prstGeom>
          <a:noFill/>
        </p:spPr>
        <p:txBody>
          <a:bodyPr wrap="none" lIns="0" tIns="0" rIns="0" bIns="0" rtlCol="0" anchor="t"/>
          <a:lstStyle/>
          <a:p>
            <a:pPr marL="0" indent="0" algn="l">
              <a:lnSpc>
                <a:spcPts val="3050"/>
              </a:lnSpc>
              <a:buNone/>
            </a:pPr>
            <a:r>
              <a:rPr lang="en-US" sz="2450" dirty="0">
                <a:solidFill>
                  <a:srgbClr val="020202"/>
                </a:solidFill>
                <a:latin typeface="PT Serif" panose="020A0703040505020204" pitchFamily="34" charset="0"/>
                <a:ea typeface="PT Serif" panose="020A0703040505020204" pitchFamily="34" charset="-122"/>
                <a:cs typeface="PT Serif" panose="020A0703040505020204" pitchFamily="34" charset="-120"/>
              </a:rPr>
              <a:t>Core Objectives</a:t>
            </a:r>
            <a:endParaRPr lang="en-US" sz="2450" dirty="0"/>
          </a:p>
        </p:txBody>
      </p:sp>
      <p:sp>
        <p:nvSpPr>
          <p:cNvPr id="7" name="Text 5"/>
          <p:cNvSpPr/>
          <p:nvPr/>
        </p:nvSpPr>
        <p:spPr>
          <a:xfrm>
            <a:off x="7564874" y="3534132"/>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Develop accurate predictive models using historical AQI data</a:t>
            </a:r>
            <a:endParaRPr lang="en-US" sz="1550" dirty="0"/>
          </a:p>
        </p:txBody>
      </p:sp>
      <p:sp>
        <p:nvSpPr>
          <p:cNvPr id="8" name="Text 6"/>
          <p:cNvSpPr/>
          <p:nvPr/>
        </p:nvSpPr>
        <p:spPr>
          <a:xfrm>
            <a:off x="7564874" y="3921085"/>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Identify pollution patterns and seasonal trends</a:t>
            </a:r>
            <a:endParaRPr lang="en-US" sz="1550" dirty="0"/>
          </a:p>
        </p:txBody>
      </p:sp>
      <p:sp>
        <p:nvSpPr>
          <p:cNvPr id="9" name="Text 7"/>
          <p:cNvSpPr/>
          <p:nvPr/>
        </p:nvSpPr>
        <p:spPr>
          <a:xfrm>
            <a:off x="7564874" y="4308038"/>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Provide early warning systems for hazardous air quality events</a:t>
            </a:r>
            <a:endParaRPr lang="en-US" sz="1550" dirty="0"/>
          </a:p>
        </p:txBody>
      </p:sp>
      <p:sp>
        <p:nvSpPr>
          <p:cNvPr id="10" name="Text 8"/>
          <p:cNvSpPr/>
          <p:nvPr/>
        </p:nvSpPr>
        <p:spPr>
          <a:xfrm>
            <a:off x="7564874" y="4694992"/>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Support evidence-based environmental policy decisions</a:t>
            </a:r>
            <a:endParaRPr lang="en-US" sz="1550" dirty="0"/>
          </a:p>
        </p:txBody>
      </p:sp>
      <p:sp>
        <p:nvSpPr>
          <p:cNvPr id="11" name="Text 9"/>
          <p:cNvSpPr/>
          <p:nvPr/>
        </p:nvSpPr>
        <p:spPr>
          <a:xfrm>
            <a:off x="7564874" y="5081945"/>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Empower citizens with accessible air quality forecasts</a:t>
            </a:r>
            <a:endParaRPr lang="en-US" sz="1550" dirty="0"/>
          </a:p>
        </p:txBody>
      </p:sp>
      <p:sp>
        <p:nvSpPr>
          <p:cNvPr id="12" name="Text Box 11"/>
          <p:cNvSpPr txBox="1"/>
          <p:nvPr/>
        </p:nvSpPr>
        <p:spPr>
          <a:xfrm>
            <a:off x="12660630" y="7576185"/>
            <a:ext cx="1970405" cy="581025"/>
          </a:xfrm>
          <a:prstGeom prst="rect">
            <a:avLst/>
          </a:prstGeom>
          <a:solidFill>
            <a:schemeClr val="bg1"/>
          </a:solidFill>
        </p:spPr>
        <p:txBody>
          <a:bodyPr wrap="square" rtlCol="0">
            <a:no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98458"/>
            <a:ext cx="6676906"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Tools and Technologies Used</a:t>
            </a:r>
            <a:endParaRPr lang="en-US" sz="4100" dirty="0"/>
          </a:p>
        </p:txBody>
      </p:sp>
      <p:sp>
        <p:nvSpPr>
          <p:cNvPr id="3" name="Text 1"/>
          <p:cNvSpPr/>
          <p:nvPr/>
        </p:nvSpPr>
        <p:spPr>
          <a:xfrm>
            <a:off x="793790" y="2046565"/>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Programming Languages : </a:t>
            </a:r>
            <a:r>
              <a:rPr lang="en-US" sz="1550" dirty="0">
                <a:solidFill>
                  <a:srgbClr val="383838"/>
                </a:solidFill>
                <a:latin typeface="DM Sans" pitchFamily="34" charset="0"/>
                <a:ea typeface="DM Sans" pitchFamily="34" charset="-122"/>
                <a:cs typeface="DM Sans" pitchFamily="34" charset="-120"/>
              </a:rPr>
              <a:t>Python</a:t>
            </a:r>
            <a:endParaRPr lang="en-US" sz="1550" dirty="0"/>
          </a:p>
        </p:txBody>
      </p:sp>
      <p:sp>
        <p:nvSpPr>
          <p:cNvPr id="4" name="Text 2"/>
          <p:cNvSpPr/>
          <p:nvPr/>
        </p:nvSpPr>
        <p:spPr>
          <a:xfrm>
            <a:off x="793790" y="2587347"/>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Libraries &amp; Frameworks </a:t>
            </a:r>
            <a:r>
              <a:rPr lang="en-US" sz="1550" dirty="0">
                <a:solidFill>
                  <a:srgbClr val="383838"/>
                </a:solidFill>
                <a:latin typeface="DM Sans" pitchFamily="34" charset="0"/>
                <a:ea typeface="DM Sans" pitchFamily="34" charset="-122"/>
                <a:cs typeface="DM Sans" pitchFamily="34" charset="-120"/>
              </a:rPr>
              <a:t>:</a:t>
            </a:r>
            <a:endParaRPr lang="en-US" sz="1550" dirty="0"/>
          </a:p>
        </p:txBody>
      </p:sp>
      <p:sp>
        <p:nvSpPr>
          <p:cNvPr id="5" name="Text 3"/>
          <p:cNvSpPr/>
          <p:nvPr/>
        </p:nvSpPr>
        <p:spPr>
          <a:xfrm>
            <a:off x="793790" y="3128129"/>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Pandas, NumPy – For data cleaning, transformation, and analysis.</a:t>
            </a:r>
            <a:endParaRPr lang="en-US" sz="1550" dirty="0"/>
          </a:p>
        </p:txBody>
      </p:sp>
      <p:sp>
        <p:nvSpPr>
          <p:cNvPr id="6" name="Text 4"/>
          <p:cNvSpPr/>
          <p:nvPr/>
        </p:nvSpPr>
        <p:spPr>
          <a:xfrm>
            <a:off x="793790" y="3668911"/>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Matplotlib, Seaborn, Plotly – For interactive data visualization and trend analysis.</a:t>
            </a:r>
            <a:endParaRPr lang="en-US" sz="1550" dirty="0"/>
          </a:p>
        </p:txBody>
      </p:sp>
      <p:sp>
        <p:nvSpPr>
          <p:cNvPr id="7" name="Text 5"/>
          <p:cNvSpPr/>
          <p:nvPr/>
        </p:nvSpPr>
        <p:spPr>
          <a:xfrm>
            <a:off x="793790" y="4209693"/>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Scikit-learn – For feature engineering, model evaluation, and performance metrics.</a:t>
            </a:r>
            <a:endParaRPr lang="en-US" sz="1550" dirty="0"/>
          </a:p>
        </p:txBody>
      </p:sp>
      <p:sp>
        <p:nvSpPr>
          <p:cNvPr id="8" name="Text 6"/>
          <p:cNvSpPr/>
          <p:nvPr/>
        </p:nvSpPr>
        <p:spPr>
          <a:xfrm>
            <a:off x="793790" y="4750475"/>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Statsmodels (ARIMA) – For classical time series modeling and forecasting.</a:t>
            </a:r>
            <a:endParaRPr lang="en-US" sz="1550" dirty="0"/>
          </a:p>
        </p:txBody>
      </p:sp>
      <p:sp>
        <p:nvSpPr>
          <p:cNvPr id="9" name="Text 7"/>
          <p:cNvSpPr/>
          <p:nvPr/>
        </p:nvSpPr>
        <p:spPr>
          <a:xfrm>
            <a:off x="793790" y="5291257"/>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Prophet – For seasonality-based forecasting and trend detection.</a:t>
            </a:r>
            <a:endParaRPr lang="en-US" sz="1550" dirty="0"/>
          </a:p>
        </p:txBody>
      </p:sp>
      <p:sp>
        <p:nvSpPr>
          <p:cNvPr id="10" name="Text 8"/>
          <p:cNvSpPr/>
          <p:nvPr/>
        </p:nvSpPr>
        <p:spPr>
          <a:xfrm>
            <a:off x="793790" y="5832038"/>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TensorFlow / Keras (LSTM) – For deep learning-based AQI and pollutant forecast.</a:t>
            </a:r>
            <a:endParaRPr lang="en-US" sz="1550" dirty="0"/>
          </a:p>
        </p:txBody>
      </p:sp>
      <p:sp>
        <p:nvSpPr>
          <p:cNvPr id="11" name="Text 9"/>
          <p:cNvSpPr/>
          <p:nvPr/>
        </p:nvSpPr>
        <p:spPr>
          <a:xfrm>
            <a:off x="793790" y="6372820"/>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Streamlit – To build an interactive web-based dashboard for real-time AQI</a:t>
            </a:r>
            <a:endParaRPr lang="en-US" sz="1550" dirty="0"/>
          </a:p>
        </p:txBody>
      </p:sp>
      <p:sp>
        <p:nvSpPr>
          <p:cNvPr id="12" name="Text 10"/>
          <p:cNvSpPr/>
          <p:nvPr/>
        </p:nvSpPr>
        <p:spPr>
          <a:xfrm>
            <a:off x="793790" y="6913602"/>
            <a:ext cx="13042821" cy="317540"/>
          </a:xfrm>
          <a:prstGeom prst="rect">
            <a:avLst/>
          </a:prstGeom>
          <a:noFill/>
        </p:spPr>
        <p:txBody>
          <a:bodyPr wrap="none" lIns="0" tIns="0" rIns="0" bIns="0" rtlCol="0" anchor="t"/>
          <a:lstStyle/>
          <a:p>
            <a:pPr marL="0" indent="0" algn="l">
              <a:lnSpc>
                <a:spcPts val="2500"/>
              </a:lnSpc>
              <a:buNone/>
            </a:pPr>
            <a:endParaRPr lang="en-US" sz="1550" dirty="0"/>
          </a:p>
        </p:txBody>
      </p:sp>
      <p:sp>
        <p:nvSpPr>
          <p:cNvPr id="14" name="Text Box 13"/>
          <p:cNvSpPr txBox="1"/>
          <p:nvPr/>
        </p:nvSpPr>
        <p:spPr>
          <a:xfrm>
            <a:off x="12678410" y="7464425"/>
            <a:ext cx="1951990" cy="713740"/>
          </a:xfrm>
          <a:prstGeom prst="rect">
            <a:avLst/>
          </a:prstGeom>
          <a:solidFill>
            <a:schemeClr val="bg1"/>
          </a:solidFill>
        </p:spPr>
        <p:txBody>
          <a:bodyPr wrap="square" rtlCol="0">
            <a:no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41358"/>
            <a:ext cx="13042821" cy="317540"/>
          </a:xfrm>
          <a:prstGeom prst="rect">
            <a:avLst/>
          </a:prstGeom>
          <a:noFill/>
        </p:spPr>
        <p:txBody>
          <a:bodyPr wrap="none" lIns="0" tIns="0" rIns="0" bIns="0" rtlCol="0" anchor="t"/>
          <a:lstStyle/>
          <a:p>
            <a:pPr marL="0" indent="0" algn="l">
              <a:lnSpc>
                <a:spcPts val="2500"/>
              </a:lnSpc>
              <a:buNone/>
            </a:pPr>
            <a:endParaRPr lang="en-US" sz="1550" dirty="0"/>
          </a:p>
        </p:txBody>
      </p:sp>
      <p:sp>
        <p:nvSpPr>
          <p:cNvPr id="3" name="Text 1"/>
          <p:cNvSpPr/>
          <p:nvPr/>
        </p:nvSpPr>
        <p:spPr>
          <a:xfrm>
            <a:off x="793790" y="1882140"/>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Development Tools :</a:t>
            </a:r>
            <a:endParaRPr lang="en-US" sz="1550" dirty="0"/>
          </a:p>
        </p:txBody>
      </p:sp>
      <p:sp>
        <p:nvSpPr>
          <p:cNvPr id="4" name="Text 2"/>
          <p:cNvSpPr/>
          <p:nvPr/>
        </p:nvSpPr>
        <p:spPr>
          <a:xfrm>
            <a:off x="793790" y="2422922"/>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Google Colab – For data exploration, model training, and experimentation.</a:t>
            </a:r>
            <a:endParaRPr lang="en-US" sz="1550" dirty="0"/>
          </a:p>
        </p:txBody>
      </p:sp>
      <p:sp>
        <p:nvSpPr>
          <p:cNvPr id="5" name="Text 3"/>
          <p:cNvSpPr/>
          <p:nvPr/>
        </p:nvSpPr>
        <p:spPr>
          <a:xfrm>
            <a:off x="793790" y="2963704"/>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Visual Studio Code (VS Code) – For dashboard development and code integration.</a:t>
            </a:r>
            <a:endParaRPr lang="en-US" sz="1550" dirty="0"/>
          </a:p>
        </p:txBody>
      </p:sp>
      <p:sp>
        <p:nvSpPr>
          <p:cNvPr id="6" name="Text 4"/>
          <p:cNvSpPr/>
          <p:nvPr/>
        </p:nvSpPr>
        <p:spPr>
          <a:xfrm>
            <a:off x="793790" y="3504486"/>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Deployment &amp; Integration :</a:t>
            </a:r>
            <a:endParaRPr lang="en-US" sz="1550" dirty="0"/>
          </a:p>
        </p:txBody>
      </p:sp>
      <p:sp>
        <p:nvSpPr>
          <p:cNvPr id="7" name="Text 5"/>
          <p:cNvSpPr/>
          <p:nvPr/>
        </p:nvSpPr>
        <p:spPr>
          <a:xfrm>
            <a:off x="793790" y="4045268"/>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Streamlit Cloud / Localhost – For running and hosting the interactive AQI</a:t>
            </a:r>
            <a:endParaRPr lang="en-US" sz="1550" dirty="0"/>
          </a:p>
        </p:txBody>
      </p:sp>
      <p:sp>
        <p:nvSpPr>
          <p:cNvPr id="8" name="Text 6"/>
          <p:cNvSpPr/>
          <p:nvPr/>
        </p:nvSpPr>
        <p:spPr>
          <a:xfrm>
            <a:off x="793790" y="4586049"/>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dashboard.</a:t>
            </a:r>
            <a:endParaRPr lang="en-US" sz="1550" dirty="0"/>
          </a:p>
        </p:txBody>
      </p:sp>
      <p:sp>
        <p:nvSpPr>
          <p:cNvPr id="9" name="Text 7"/>
          <p:cNvSpPr/>
          <p:nvPr/>
        </p:nvSpPr>
        <p:spPr>
          <a:xfrm>
            <a:off x="793790" y="5126831"/>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Ngrok (optional) – For sharing Streamlit apps publicly during testing.</a:t>
            </a:r>
            <a:endParaRPr lang="en-US" sz="1550" dirty="0"/>
          </a:p>
        </p:txBody>
      </p:sp>
      <p:sp>
        <p:nvSpPr>
          <p:cNvPr id="10" name="Text 8"/>
          <p:cNvSpPr/>
          <p:nvPr/>
        </p:nvSpPr>
        <p:spPr>
          <a:xfrm>
            <a:off x="793790" y="5667613"/>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Dataset </a:t>
            </a:r>
            <a:r>
              <a:rPr lang="en-US" sz="1550" dirty="0">
                <a:solidFill>
                  <a:srgbClr val="383838"/>
                </a:solidFill>
                <a:latin typeface="DM Sans" pitchFamily="34" charset="0"/>
                <a:ea typeface="DM Sans" pitchFamily="34" charset="-122"/>
                <a:cs typeface="DM Sans" pitchFamily="34" charset="-120"/>
              </a:rPr>
              <a:t>:City_day.csv (Air Quality Data) – Contains daily pollutant concentrations</a:t>
            </a:r>
            <a:endParaRPr lang="en-US" sz="1550" dirty="0"/>
          </a:p>
        </p:txBody>
      </p:sp>
      <p:sp>
        <p:nvSpPr>
          <p:cNvPr id="11" name="Text 9"/>
          <p:cNvSpPr/>
          <p:nvPr/>
        </p:nvSpPr>
        <p:spPr>
          <a:xfrm>
            <a:off x="793790" y="6208395"/>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(PM2.5, PM10, NO2, SO2, CO, O3, etc.) used for training forecasting models and</a:t>
            </a:r>
            <a:endParaRPr lang="en-US" sz="1550" dirty="0"/>
          </a:p>
        </p:txBody>
      </p:sp>
      <p:sp>
        <p:nvSpPr>
          <p:cNvPr id="12" name="Text 10"/>
          <p:cNvSpPr/>
          <p:nvPr/>
        </p:nvSpPr>
        <p:spPr>
          <a:xfrm>
            <a:off x="793790" y="6749177"/>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visual analytics.</a:t>
            </a:r>
            <a:endParaRPr lang="en-US" sz="1550" dirty="0"/>
          </a:p>
        </p:txBody>
      </p:sp>
      <p:sp>
        <p:nvSpPr>
          <p:cNvPr id="13" name="Text Box 12"/>
          <p:cNvSpPr txBox="1"/>
          <p:nvPr/>
        </p:nvSpPr>
        <p:spPr>
          <a:xfrm>
            <a:off x="12378055" y="7112635"/>
            <a:ext cx="2171065" cy="1016000"/>
          </a:xfrm>
          <a:prstGeom prst="rect">
            <a:avLst/>
          </a:prstGeom>
          <a:solidFill>
            <a:schemeClr val="bg1"/>
          </a:solidFill>
        </p:spPr>
        <p:txBody>
          <a:bodyPr wrap="square" rtlCol="0">
            <a:no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48427"/>
            <a:ext cx="8422958"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Understanding the Air Quality Index</a:t>
            </a:r>
            <a:endParaRPr lang="en-US" sz="4100" dirty="0"/>
          </a:p>
        </p:txBody>
      </p:sp>
      <p:sp>
        <p:nvSpPr>
          <p:cNvPr id="3" name="Text 1"/>
          <p:cNvSpPr/>
          <p:nvPr/>
        </p:nvSpPr>
        <p:spPr>
          <a:xfrm>
            <a:off x="793790" y="1796534"/>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The Air Quality Index (AQI) is a standardised indicator that translates complex atmospheric data into an accessible numerical scale. It measures the concentration of major air pollutants and their potential health impacts on the general population.</a:t>
            </a:r>
            <a:endParaRPr lang="en-US" sz="1550" dirty="0"/>
          </a:p>
        </p:txBody>
      </p:sp>
      <p:sp>
        <p:nvSpPr>
          <p:cNvPr id="4" name="Shape 2"/>
          <p:cNvSpPr/>
          <p:nvPr/>
        </p:nvSpPr>
        <p:spPr>
          <a:xfrm>
            <a:off x="793790" y="2654856"/>
            <a:ext cx="6422231" cy="1476494"/>
          </a:xfrm>
          <a:prstGeom prst="roundRect">
            <a:avLst>
              <a:gd name="adj" fmla="val 2016"/>
            </a:avLst>
          </a:prstGeom>
          <a:solidFill>
            <a:srgbClr val="F2EEEE"/>
          </a:solidFill>
        </p:spPr>
      </p:sp>
      <p:sp>
        <p:nvSpPr>
          <p:cNvPr id="5" name="Text 3"/>
          <p:cNvSpPr/>
          <p:nvPr/>
        </p:nvSpPr>
        <p:spPr>
          <a:xfrm>
            <a:off x="992148" y="2853214"/>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Good (0-50)</a:t>
            </a:r>
            <a:endParaRPr lang="en-US" sz="2050" dirty="0"/>
          </a:p>
        </p:txBody>
      </p:sp>
      <p:sp>
        <p:nvSpPr>
          <p:cNvPr id="6" name="Text 4"/>
          <p:cNvSpPr/>
          <p:nvPr/>
        </p:nvSpPr>
        <p:spPr>
          <a:xfrm>
            <a:off x="992148" y="3297912"/>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Air quality is satisfactory, posing little to no health risk. Ideal conditions for all outdoor activities.</a:t>
            </a:r>
            <a:endParaRPr lang="en-US" sz="1550" dirty="0"/>
          </a:p>
        </p:txBody>
      </p:sp>
      <p:sp>
        <p:nvSpPr>
          <p:cNvPr id="7" name="Shape 5"/>
          <p:cNvSpPr/>
          <p:nvPr/>
        </p:nvSpPr>
        <p:spPr>
          <a:xfrm>
            <a:off x="7414379" y="2654856"/>
            <a:ext cx="6422231" cy="1476494"/>
          </a:xfrm>
          <a:prstGeom prst="roundRect">
            <a:avLst>
              <a:gd name="adj" fmla="val 2016"/>
            </a:avLst>
          </a:prstGeom>
          <a:solidFill>
            <a:srgbClr val="F2EEEE"/>
          </a:solidFill>
        </p:spPr>
      </p:sp>
      <p:sp>
        <p:nvSpPr>
          <p:cNvPr id="8" name="Text 6"/>
          <p:cNvSpPr/>
          <p:nvPr/>
        </p:nvSpPr>
        <p:spPr>
          <a:xfrm>
            <a:off x="7612737" y="2853214"/>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Moderate (51-100)</a:t>
            </a:r>
            <a:endParaRPr lang="en-US" sz="2050" dirty="0"/>
          </a:p>
        </p:txBody>
      </p:sp>
      <p:sp>
        <p:nvSpPr>
          <p:cNvPr id="9" name="Text 7"/>
          <p:cNvSpPr/>
          <p:nvPr/>
        </p:nvSpPr>
        <p:spPr>
          <a:xfrm>
            <a:off x="7612737" y="3297912"/>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Acceptable air quality. Unusually sensitive individuals should consider limiting prolonged outdoor exertion.</a:t>
            </a:r>
            <a:endParaRPr lang="en-US" sz="1550" dirty="0"/>
          </a:p>
        </p:txBody>
      </p:sp>
      <p:sp>
        <p:nvSpPr>
          <p:cNvPr id="10" name="Shape 8"/>
          <p:cNvSpPr/>
          <p:nvPr/>
        </p:nvSpPr>
        <p:spPr>
          <a:xfrm>
            <a:off x="793790" y="4329708"/>
            <a:ext cx="6422231" cy="1476494"/>
          </a:xfrm>
          <a:prstGeom prst="roundRect">
            <a:avLst>
              <a:gd name="adj" fmla="val 2016"/>
            </a:avLst>
          </a:prstGeom>
          <a:solidFill>
            <a:srgbClr val="F2EEEE"/>
          </a:solidFill>
        </p:spPr>
      </p:sp>
      <p:sp>
        <p:nvSpPr>
          <p:cNvPr id="11" name="Text 9"/>
          <p:cNvSpPr/>
          <p:nvPr/>
        </p:nvSpPr>
        <p:spPr>
          <a:xfrm>
            <a:off x="992148" y="4528066"/>
            <a:ext cx="4790123"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Unhealthy for Sensitive Groups (101-150)</a:t>
            </a:r>
            <a:endParaRPr lang="en-US" sz="2050" dirty="0"/>
          </a:p>
        </p:txBody>
      </p:sp>
      <p:sp>
        <p:nvSpPr>
          <p:cNvPr id="12" name="Text 10"/>
          <p:cNvSpPr/>
          <p:nvPr/>
        </p:nvSpPr>
        <p:spPr>
          <a:xfrm>
            <a:off x="992148" y="4972764"/>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General public unaffected, but children, elderly, and those with respiratory conditions may experience health effects.</a:t>
            </a:r>
            <a:endParaRPr lang="en-US" sz="1550" dirty="0"/>
          </a:p>
        </p:txBody>
      </p:sp>
      <p:sp>
        <p:nvSpPr>
          <p:cNvPr id="13" name="Shape 11"/>
          <p:cNvSpPr/>
          <p:nvPr/>
        </p:nvSpPr>
        <p:spPr>
          <a:xfrm>
            <a:off x="7414379" y="4329708"/>
            <a:ext cx="6422231" cy="1476494"/>
          </a:xfrm>
          <a:prstGeom prst="roundRect">
            <a:avLst>
              <a:gd name="adj" fmla="val 2016"/>
            </a:avLst>
          </a:prstGeom>
          <a:solidFill>
            <a:srgbClr val="F2EEEE"/>
          </a:solidFill>
        </p:spPr>
      </p:sp>
      <p:sp>
        <p:nvSpPr>
          <p:cNvPr id="14" name="Text 12"/>
          <p:cNvSpPr/>
          <p:nvPr/>
        </p:nvSpPr>
        <p:spPr>
          <a:xfrm>
            <a:off x="7612737" y="4528066"/>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Unhealthy (151-200)</a:t>
            </a:r>
            <a:endParaRPr lang="en-US" sz="2050" dirty="0"/>
          </a:p>
        </p:txBody>
      </p:sp>
      <p:sp>
        <p:nvSpPr>
          <p:cNvPr id="15" name="Text 13"/>
          <p:cNvSpPr/>
          <p:nvPr/>
        </p:nvSpPr>
        <p:spPr>
          <a:xfrm>
            <a:off x="7612737" y="4972764"/>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Everyone may experience health effects. Sensitive groups should avoid outdoor activities.</a:t>
            </a:r>
            <a:endParaRPr lang="en-US" sz="1550" dirty="0"/>
          </a:p>
        </p:txBody>
      </p:sp>
      <p:sp>
        <p:nvSpPr>
          <p:cNvPr id="16" name="Shape 14"/>
          <p:cNvSpPr/>
          <p:nvPr/>
        </p:nvSpPr>
        <p:spPr>
          <a:xfrm>
            <a:off x="793790" y="6004560"/>
            <a:ext cx="6422231" cy="1476494"/>
          </a:xfrm>
          <a:prstGeom prst="roundRect">
            <a:avLst>
              <a:gd name="adj" fmla="val 2016"/>
            </a:avLst>
          </a:prstGeom>
          <a:solidFill>
            <a:srgbClr val="F2EEEE"/>
          </a:solidFill>
        </p:spPr>
      </p:sp>
      <p:sp>
        <p:nvSpPr>
          <p:cNvPr id="17" name="Text 15"/>
          <p:cNvSpPr/>
          <p:nvPr/>
        </p:nvSpPr>
        <p:spPr>
          <a:xfrm>
            <a:off x="992148" y="6202918"/>
            <a:ext cx="2974181"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Very Unhealthy (201-300)</a:t>
            </a:r>
            <a:endParaRPr lang="en-US" sz="2050" dirty="0"/>
          </a:p>
        </p:txBody>
      </p:sp>
      <p:sp>
        <p:nvSpPr>
          <p:cNvPr id="18" name="Text 16"/>
          <p:cNvSpPr/>
          <p:nvPr/>
        </p:nvSpPr>
        <p:spPr>
          <a:xfrm>
            <a:off x="992148" y="6647617"/>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Health alert conditions. Everyone likely to be affected. Outdoor activities strongly discouraged.</a:t>
            </a:r>
            <a:endParaRPr lang="en-US" sz="1550" dirty="0"/>
          </a:p>
        </p:txBody>
      </p:sp>
      <p:sp>
        <p:nvSpPr>
          <p:cNvPr id="19" name="Shape 17"/>
          <p:cNvSpPr/>
          <p:nvPr/>
        </p:nvSpPr>
        <p:spPr>
          <a:xfrm>
            <a:off x="7414379" y="6004560"/>
            <a:ext cx="6422231" cy="1476494"/>
          </a:xfrm>
          <a:prstGeom prst="roundRect">
            <a:avLst>
              <a:gd name="adj" fmla="val 2016"/>
            </a:avLst>
          </a:prstGeom>
          <a:solidFill>
            <a:srgbClr val="F2EEEE"/>
          </a:solidFill>
        </p:spPr>
      </p:sp>
      <p:sp>
        <p:nvSpPr>
          <p:cNvPr id="20" name="Text 18"/>
          <p:cNvSpPr/>
          <p:nvPr/>
        </p:nvSpPr>
        <p:spPr>
          <a:xfrm>
            <a:off x="7612737" y="6202918"/>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Hazardous (301+)</a:t>
            </a:r>
            <a:endParaRPr lang="en-US" sz="2050" dirty="0"/>
          </a:p>
        </p:txBody>
      </p:sp>
      <p:sp>
        <p:nvSpPr>
          <p:cNvPr id="21" name="Text 19"/>
          <p:cNvSpPr/>
          <p:nvPr/>
        </p:nvSpPr>
        <p:spPr>
          <a:xfrm>
            <a:off x="7612737" y="6647617"/>
            <a:ext cx="6025515"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Emergency conditions. Entire population at serious health risk. Remain indoors with air filtration systems.</a:t>
            </a:r>
            <a:endParaRPr lang="en-US" sz="1550" dirty="0"/>
          </a:p>
        </p:txBody>
      </p:sp>
      <p:sp>
        <p:nvSpPr>
          <p:cNvPr id="22" name="Text Box 21"/>
          <p:cNvSpPr txBox="1"/>
          <p:nvPr/>
        </p:nvSpPr>
        <p:spPr>
          <a:xfrm>
            <a:off x="12669520" y="7679055"/>
            <a:ext cx="1961515" cy="502285"/>
          </a:xfrm>
          <a:prstGeom prst="rect">
            <a:avLst/>
          </a:prstGeom>
          <a:solidFill>
            <a:schemeClr val="bg1"/>
          </a:solidFill>
        </p:spPr>
        <p:txBody>
          <a:bodyPr wrap="square" rtlCol="0">
            <a:noAutofit/>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9366" y="440412"/>
            <a:ext cx="6103144" cy="524470"/>
          </a:xfrm>
          <a:prstGeom prst="rect">
            <a:avLst/>
          </a:prstGeom>
          <a:noFill/>
        </p:spPr>
        <p:txBody>
          <a:bodyPr wrap="none" lIns="0" tIns="0" rIns="0" bIns="0" rtlCol="0" anchor="t"/>
          <a:lstStyle/>
          <a:p>
            <a:pPr marL="0" indent="0" algn="l">
              <a:lnSpc>
                <a:spcPts val="4100"/>
              </a:lnSpc>
              <a:buNone/>
            </a:pPr>
            <a:r>
              <a:rPr lang="en-US" sz="3300" dirty="0">
                <a:solidFill>
                  <a:srgbClr val="020202"/>
                </a:solidFill>
                <a:latin typeface="PT Serif" panose="020A0703040505020204" pitchFamily="34" charset="0"/>
                <a:ea typeface="PT Serif" panose="020A0703040505020204" pitchFamily="34" charset="-122"/>
                <a:cs typeface="PT Serif" panose="020A0703040505020204" pitchFamily="34" charset="-120"/>
              </a:rPr>
              <a:t>Key Factors Affecting Air Quality</a:t>
            </a:r>
            <a:endParaRPr lang="en-US" sz="3300" dirty="0"/>
          </a:p>
        </p:txBody>
      </p:sp>
      <p:sp>
        <p:nvSpPr>
          <p:cNvPr id="3" name="Text 1"/>
          <p:cNvSpPr/>
          <p:nvPr/>
        </p:nvSpPr>
        <p:spPr>
          <a:xfrm>
            <a:off x="639366" y="1284565"/>
            <a:ext cx="13351669" cy="511493"/>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Air quality is influenced by a complex interplay of natural and anthropogenic factors. Understanding these variables is essential for accurate forecasting and developing effective pollution mitigation strategies.</a:t>
            </a:r>
            <a:endParaRPr lang="en-US" sz="125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39366" y="1975842"/>
            <a:ext cx="399574" cy="399574"/>
          </a:xfrm>
          <a:prstGeom prst="rect">
            <a:avLst/>
          </a:prstGeom>
        </p:spPr>
      </p:pic>
      <p:sp>
        <p:nvSpPr>
          <p:cNvPr id="5" name="Text 2"/>
          <p:cNvSpPr/>
          <p:nvPr/>
        </p:nvSpPr>
        <p:spPr>
          <a:xfrm>
            <a:off x="639366" y="2575203"/>
            <a:ext cx="2097881"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Industrial Emissions</a:t>
            </a:r>
            <a:endParaRPr lang="en-US" sz="1650" dirty="0"/>
          </a:p>
        </p:txBody>
      </p:sp>
      <p:sp>
        <p:nvSpPr>
          <p:cNvPr id="6" name="Text 3"/>
          <p:cNvSpPr/>
          <p:nvPr/>
        </p:nvSpPr>
        <p:spPr>
          <a:xfrm>
            <a:off x="639366" y="2933224"/>
            <a:ext cx="6575941" cy="767239"/>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Manufacturing plants, power stations, and refineries release significant quantities of particulate matter, sulphur dioxide, and nitrogen oxides into the atmosphere, particularly in industrial zones.</a:t>
            </a:r>
            <a:endParaRPr lang="en-US" sz="1250" dirty="0"/>
          </a:p>
        </p:txBody>
      </p:sp>
      <p:pic>
        <p:nvPicPr>
          <p:cNvPr id="7"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7415093" y="1975842"/>
            <a:ext cx="399574" cy="399574"/>
          </a:xfrm>
          <a:prstGeom prst="rect">
            <a:avLst/>
          </a:prstGeom>
        </p:spPr>
      </p:pic>
      <p:sp>
        <p:nvSpPr>
          <p:cNvPr id="8" name="Text 4"/>
          <p:cNvSpPr/>
          <p:nvPr/>
        </p:nvSpPr>
        <p:spPr>
          <a:xfrm>
            <a:off x="7415093" y="2575203"/>
            <a:ext cx="2097881"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Vehicular Pollution</a:t>
            </a:r>
            <a:endParaRPr lang="en-US" sz="1650" dirty="0"/>
          </a:p>
        </p:txBody>
      </p:sp>
      <p:sp>
        <p:nvSpPr>
          <p:cNvPr id="9" name="Text 5"/>
          <p:cNvSpPr/>
          <p:nvPr/>
        </p:nvSpPr>
        <p:spPr>
          <a:xfrm>
            <a:off x="7415093" y="2933224"/>
            <a:ext cx="6575941" cy="767239"/>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Automobile exhaust contributes carbon monoxide, nitrogen oxides, and volatile organic compounds. Urban areas with high traffic density experience elevated pollution levels, especially during rush hours.</a:t>
            </a:r>
            <a:endParaRPr lang="en-US" sz="1250" dirty="0"/>
          </a:p>
        </p:txBody>
      </p:sp>
      <p:pic>
        <p:nvPicPr>
          <p:cNvPr id="10"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639366" y="4020145"/>
            <a:ext cx="399574" cy="399574"/>
          </a:xfrm>
          <a:prstGeom prst="rect">
            <a:avLst/>
          </a:prstGeom>
        </p:spPr>
      </p:pic>
      <p:sp>
        <p:nvSpPr>
          <p:cNvPr id="11" name="Text 6"/>
          <p:cNvSpPr/>
          <p:nvPr/>
        </p:nvSpPr>
        <p:spPr>
          <a:xfrm>
            <a:off x="639366" y="4619506"/>
            <a:ext cx="2475190"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Meteorological Conditions</a:t>
            </a:r>
            <a:endParaRPr lang="en-US" sz="1650" dirty="0"/>
          </a:p>
        </p:txBody>
      </p:sp>
      <p:sp>
        <p:nvSpPr>
          <p:cNvPr id="12" name="Text 7"/>
          <p:cNvSpPr/>
          <p:nvPr/>
        </p:nvSpPr>
        <p:spPr>
          <a:xfrm>
            <a:off x="639366" y="4977527"/>
            <a:ext cx="6575941" cy="767239"/>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Wind speed, temperature inversions, humidity, and precipitation patterns dramatically influence pollutant dispersion. Stagnant air conditions trap pollutants close to ground level.</a:t>
            </a:r>
            <a:endParaRPr lang="en-US" sz="1250" dirty="0"/>
          </a:p>
        </p:txBody>
      </p:sp>
      <p:pic>
        <p:nvPicPr>
          <p:cNvPr id="13"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7415093" y="4020145"/>
            <a:ext cx="399574" cy="399574"/>
          </a:xfrm>
          <a:prstGeom prst="rect">
            <a:avLst/>
          </a:prstGeom>
        </p:spPr>
      </p:pic>
      <p:sp>
        <p:nvSpPr>
          <p:cNvPr id="14" name="Text 8"/>
          <p:cNvSpPr/>
          <p:nvPr/>
        </p:nvSpPr>
        <p:spPr>
          <a:xfrm>
            <a:off x="7415093" y="4619506"/>
            <a:ext cx="2097881"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Seasonal Variations</a:t>
            </a:r>
            <a:endParaRPr lang="en-US" sz="1650" dirty="0"/>
          </a:p>
        </p:txBody>
      </p:sp>
      <p:sp>
        <p:nvSpPr>
          <p:cNvPr id="15" name="Text 9"/>
          <p:cNvSpPr/>
          <p:nvPr/>
        </p:nvSpPr>
        <p:spPr>
          <a:xfrm>
            <a:off x="7415093" y="4977527"/>
            <a:ext cx="6575941" cy="767239"/>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Winter months often see increased pollution from heating systems and temperature inversions. Agricultural burning during harvest seasons contributes to seasonal spikes in particulate matter.</a:t>
            </a:r>
            <a:endParaRPr lang="en-US" sz="1250" dirty="0"/>
          </a:p>
        </p:txBody>
      </p:sp>
      <p:pic>
        <p:nvPicPr>
          <p:cNvPr id="16"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639366" y="6064448"/>
            <a:ext cx="399574" cy="399574"/>
          </a:xfrm>
          <a:prstGeom prst="rect">
            <a:avLst/>
          </a:prstGeom>
        </p:spPr>
      </p:pic>
      <p:sp>
        <p:nvSpPr>
          <p:cNvPr id="17" name="Text 10"/>
          <p:cNvSpPr/>
          <p:nvPr/>
        </p:nvSpPr>
        <p:spPr>
          <a:xfrm>
            <a:off x="639366" y="6663809"/>
            <a:ext cx="2097881"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Natural Sources</a:t>
            </a:r>
            <a:endParaRPr lang="en-US" sz="1650" dirty="0"/>
          </a:p>
        </p:txBody>
      </p:sp>
      <p:sp>
        <p:nvSpPr>
          <p:cNvPr id="18" name="Text 11"/>
          <p:cNvSpPr/>
          <p:nvPr/>
        </p:nvSpPr>
        <p:spPr>
          <a:xfrm>
            <a:off x="639366" y="7021830"/>
            <a:ext cx="6575941" cy="511493"/>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Wildfires, volcanic eruptions, dust storms, and pollen release contribute to air quality degradation. Climate change is intensifying these natural pollution events globally.</a:t>
            </a:r>
            <a:endParaRPr lang="en-US" sz="1250" dirty="0"/>
          </a:p>
        </p:txBody>
      </p:sp>
      <p:pic>
        <p:nvPicPr>
          <p:cNvPr id="19" name="Image 5" descr="preencoded.png"/>
          <p:cNvPicPr>
            <a:picLocks noChangeAspect="1"/>
          </p:cNvPicPr>
          <p:nvPr/>
        </p:nvPicPr>
        <p:blipFill>
          <a:blip r:embed="rId1">
            <a:extLst>
              <a:ext uri="{96DAC541-7B7A-43D3-8B79-37D633B846F1}">
                <asvg:svgBlip xmlns:asvg="http://schemas.microsoft.com/office/drawing/2016/SVG/main" r:embed="rId7"/>
              </a:ext>
            </a:extLst>
          </a:blip>
          <a:stretch>
            <a:fillRect/>
          </a:stretch>
        </p:blipFill>
        <p:spPr>
          <a:xfrm>
            <a:off x="7415093" y="6064448"/>
            <a:ext cx="399574" cy="399574"/>
          </a:xfrm>
          <a:prstGeom prst="rect">
            <a:avLst/>
          </a:prstGeom>
        </p:spPr>
      </p:pic>
      <p:sp>
        <p:nvSpPr>
          <p:cNvPr id="20" name="Text 12"/>
          <p:cNvSpPr/>
          <p:nvPr/>
        </p:nvSpPr>
        <p:spPr>
          <a:xfrm>
            <a:off x="7415093" y="6663809"/>
            <a:ext cx="2097881" cy="262176"/>
          </a:xfrm>
          <a:prstGeom prst="rect">
            <a:avLst/>
          </a:prstGeom>
          <a:noFill/>
        </p:spPr>
        <p:txBody>
          <a:bodyPr wrap="none" lIns="0" tIns="0" rIns="0" bIns="0" rtlCol="0" anchor="t"/>
          <a:lstStyle/>
          <a:p>
            <a:pPr marL="0" indent="0" algn="l">
              <a:lnSpc>
                <a:spcPts val="2050"/>
              </a:lnSpc>
              <a:buNone/>
            </a:pPr>
            <a:r>
              <a:rPr lang="en-US" sz="1650" dirty="0">
                <a:solidFill>
                  <a:srgbClr val="383838"/>
                </a:solidFill>
                <a:latin typeface="PT Serif" panose="020A0703040505020204" pitchFamily="34" charset="0"/>
                <a:ea typeface="PT Serif" panose="020A0703040505020204" pitchFamily="34" charset="-122"/>
                <a:cs typeface="PT Serif" panose="020A0703040505020204" pitchFamily="34" charset="-120"/>
              </a:rPr>
              <a:t>Geographic Topology</a:t>
            </a:r>
            <a:endParaRPr lang="en-US" sz="1650" dirty="0"/>
          </a:p>
        </p:txBody>
      </p:sp>
      <p:sp>
        <p:nvSpPr>
          <p:cNvPr id="21" name="Text 13"/>
          <p:cNvSpPr/>
          <p:nvPr/>
        </p:nvSpPr>
        <p:spPr>
          <a:xfrm>
            <a:off x="7415093" y="7021830"/>
            <a:ext cx="6575941" cy="767239"/>
          </a:xfrm>
          <a:prstGeom prst="rect">
            <a:avLst/>
          </a:prstGeom>
          <a:noFill/>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Valley locations and coastal areas can trap pollutants due to geographical barriers. Urban heat islands and building density affect air circulation and pollutant concentration.</a:t>
            </a:r>
            <a:endParaRPr lang="en-US" sz="1250" dirty="0"/>
          </a:p>
        </p:txBody>
      </p:sp>
      <p:sp>
        <p:nvSpPr>
          <p:cNvPr id="22" name="Text Box 21"/>
          <p:cNvSpPr txBox="1"/>
          <p:nvPr/>
        </p:nvSpPr>
        <p:spPr>
          <a:xfrm>
            <a:off x="12675235" y="7543800"/>
            <a:ext cx="1955800" cy="599440"/>
          </a:xfrm>
          <a:prstGeom prst="rect">
            <a:avLst/>
          </a:prstGeom>
          <a:solidFill>
            <a:schemeClr val="bg1"/>
          </a:solidFill>
        </p:spPr>
        <p:txBody>
          <a:bodyPr wrap="square" rtlCol="0">
            <a:no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98884"/>
            <a:ext cx="7869317"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Measuring Air Quality Parameters</a:t>
            </a:r>
            <a:endParaRPr lang="en-US" sz="4100" dirty="0"/>
          </a:p>
        </p:txBody>
      </p:sp>
      <p:sp>
        <p:nvSpPr>
          <p:cNvPr id="3" name="Shape 1"/>
          <p:cNvSpPr/>
          <p:nvPr/>
        </p:nvSpPr>
        <p:spPr>
          <a:xfrm>
            <a:off x="793790" y="1944648"/>
            <a:ext cx="4215289" cy="3075384"/>
          </a:xfrm>
          <a:prstGeom prst="roundRect">
            <a:avLst>
              <a:gd name="adj" fmla="val 3568"/>
            </a:avLst>
          </a:prstGeom>
          <a:solidFill>
            <a:srgbClr val="FFFFFF"/>
          </a:solidFill>
        </p:spPr>
      </p:sp>
      <p:sp>
        <p:nvSpPr>
          <p:cNvPr id="4" name="Shape 2"/>
          <p:cNvSpPr/>
          <p:nvPr/>
        </p:nvSpPr>
        <p:spPr>
          <a:xfrm>
            <a:off x="793790" y="1921788"/>
            <a:ext cx="4215289" cy="91440"/>
          </a:xfrm>
          <a:prstGeom prst="roundRect">
            <a:avLst>
              <a:gd name="adj" fmla="val 32558"/>
            </a:avLst>
          </a:prstGeom>
          <a:solidFill>
            <a:srgbClr val="E04F00"/>
          </a:solidFill>
        </p:spPr>
      </p:sp>
      <p:sp>
        <p:nvSpPr>
          <p:cNvPr id="5" name="Shape 3"/>
          <p:cNvSpPr/>
          <p:nvPr/>
        </p:nvSpPr>
        <p:spPr>
          <a:xfrm>
            <a:off x="2603778" y="1646992"/>
            <a:ext cx="595313" cy="595313"/>
          </a:xfrm>
          <a:prstGeom prst="roundRect">
            <a:avLst>
              <a:gd name="adj" fmla="val 153600"/>
            </a:avLst>
          </a:prstGeom>
          <a:solidFill>
            <a:srgbClr val="E04F00"/>
          </a:solidFill>
        </p:spPr>
      </p:sp>
      <p:sp>
        <p:nvSpPr>
          <p:cNvPr id="6" name="Text 4"/>
          <p:cNvSpPr/>
          <p:nvPr/>
        </p:nvSpPr>
        <p:spPr>
          <a:xfrm>
            <a:off x="2782372" y="1795820"/>
            <a:ext cx="238125" cy="297656"/>
          </a:xfrm>
          <a:prstGeom prst="rect">
            <a:avLst/>
          </a:prstGeom>
          <a:noFill/>
        </p:spPr>
        <p:txBody>
          <a:bodyPr wrap="none" lIns="0" tIns="0" rIns="0" bIns="0" rtlCol="0" anchor="t"/>
          <a:lstStyle/>
          <a:p>
            <a:pPr marL="0" indent="0" algn="l">
              <a:lnSpc>
                <a:spcPts val="3000"/>
              </a:lnSpc>
              <a:buNone/>
            </a:pPr>
            <a:r>
              <a:rPr lang="en-US" sz="1850" dirty="0">
                <a:solidFill>
                  <a:srgbClr val="FFFFFF"/>
                </a:solidFill>
                <a:latin typeface="PT Serif" panose="020A0703040505020204" pitchFamily="34" charset="0"/>
                <a:ea typeface="PT Serif" panose="020A0703040505020204" pitchFamily="34" charset="-122"/>
                <a:cs typeface="PT Serif" panose="020A0703040505020204" pitchFamily="34" charset="-120"/>
              </a:rPr>
              <a:t>1</a:t>
            </a:r>
            <a:endParaRPr lang="en-US" sz="1850" dirty="0"/>
          </a:p>
        </p:txBody>
      </p:sp>
      <p:sp>
        <p:nvSpPr>
          <p:cNvPr id="7" name="Text 5"/>
          <p:cNvSpPr/>
          <p:nvPr/>
        </p:nvSpPr>
        <p:spPr>
          <a:xfrm>
            <a:off x="1015008" y="2440781"/>
            <a:ext cx="3772853" cy="651272"/>
          </a:xfrm>
          <a:prstGeom prst="rect">
            <a:avLst/>
          </a:prstGeom>
          <a:noFill/>
        </p:spPr>
        <p:txBody>
          <a:bodyPr wrap="squar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Particulate Matter (PM2.5 &amp; PM10)</a:t>
            </a:r>
            <a:endParaRPr lang="en-US" sz="2050" dirty="0"/>
          </a:p>
        </p:txBody>
      </p:sp>
      <p:sp>
        <p:nvSpPr>
          <p:cNvPr id="8" name="Text 6"/>
          <p:cNvSpPr/>
          <p:nvPr/>
        </p:nvSpPr>
        <p:spPr>
          <a:xfrm>
            <a:off x="1015008" y="3211116"/>
            <a:ext cx="3772853"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Measured using laser-based optical sensors or beta attenuation monitors. These tiny particles penetrate deep into lungs and bloodstream, posing severe health risks.</a:t>
            </a:r>
            <a:endParaRPr lang="en-US" sz="1550" dirty="0"/>
          </a:p>
        </p:txBody>
      </p:sp>
      <p:sp>
        <p:nvSpPr>
          <p:cNvPr id="9" name="Shape 7"/>
          <p:cNvSpPr/>
          <p:nvPr/>
        </p:nvSpPr>
        <p:spPr>
          <a:xfrm>
            <a:off x="5207437" y="1944648"/>
            <a:ext cx="4215408" cy="3075384"/>
          </a:xfrm>
          <a:prstGeom prst="roundRect">
            <a:avLst>
              <a:gd name="adj" fmla="val 3568"/>
            </a:avLst>
          </a:prstGeom>
          <a:solidFill>
            <a:srgbClr val="FFFFFF"/>
          </a:solidFill>
        </p:spPr>
      </p:sp>
      <p:sp>
        <p:nvSpPr>
          <p:cNvPr id="10" name="Shape 8"/>
          <p:cNvSpPr/>
          <p:nvPr/>
        </p:nvSpPr>
        <p:spPr>
          <a:xfrm>
            <a:off x="5207437" y="1921788"/>
            <a:ext cx="4215408" cy="91440"/>
          </a:xfrm>
          <a:prstGeom prst="roundRect">
            <a:avLst>
              <a:gd name="adj" fmla="val 32558"/>
            </a:avLst>
          </a:prstGeom>
          <a:solidFill>
            <a:srgbClr val="E04F00"/>
          </a:solidFill>
        </p:spPr>
      </p:sp>
      <p:sp>
        <p:nvSpPr>
          <p:cNvPr id="11" name="Shape 9"/>
          <p:cNvSpPr/>
          <p:nvPr/>
        </p:nvSpPr>
        <p:spPr>
          <a:xfrm>
            <a:off x="7017425" y="1646992"/>
            <a:ext cx="595313" cy="595313"/>
          </a:xfrm>
          <a:prstGeom prst="roundRect">
            <a:avLst>
              <a:gd name="adj" fmla="val 153600"/>
            </a:avLst>
          </a:prstGeom>
          <a:solidFill>
            <a:srgbClr val="E04F00"/>
          </a:solidFill>
        </p:spPr>
      </p:sp>
      <p:sp>
        <p:nvSpPr>
          <p:cNvPr id="12" name="Text 10"/>
          <p:cNvSpPr/>
          <p:nvPr/>
        </p:nvSpPr>
        <p:spPr>
          <a:xfrm>
            <a:off x="7196018" y="1795820"/>
            <a:ext cx="238125" cy="297656"/>
          </a:xfrm>
          <a:prstGeom prst="rect">
            <a:avLst/>
          </a:prstGeom>
          <a:noFill/>
        </p:spPr>
        <p:txBody>
          <a:bodyPr wrap="none" lIns="0" tIns="0" rIns="0" bIns="0" rtlCol="0" anchor="t"/>
          <a:lstStyle/>
          <a:p>
            <a:pPr marL="0" indent="0" algn="l">
              <a:lnSpc>
                <a:spcPts val="3000"/>
              </a:lnSpc>
              <a:buNone/>
            </a:pPr>
            <a:r>
              <a:rPr lang="en-US" sz="1850" dirty="0">
                <a:solidFill>
                  <a:srgbClr val="FFFFFF"/>
                </a:solidFill>
                <a:latin typeface="PT Serif" panose="020A0703040505020204" pitchFamily="34" charset="0"/>
                <a:ea typeface="PT Serif" panose="020A0703040505020204" pitchFamily="34" charset="-122"/>
                <a:cs typeface="PT Serif" panose="020A0703040505020204" pitchFamily="34" charset="-120"/>
              </a:rPr>
              <a:t>2</a:t>
            </a:r>
            <a:endParaRPr lang="en-US" sz="1850" dirty="0"/>
          </a:p>
        </p:txBody>
      </p:sp>
      <p:sp>
        <p:nvSpPr>
          <p:cNvPr id="13" name="Text 11"/>
          <p:cNvSpPr/>
          <p:nvPr/>
        </p:nvSpPr>
        <p:spPr>
          <a:xfrm>
            <a:off x="5428655" y="2440781"/>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Ozone (O₃)</a:t>
            </a:r>
            <a:endParaRPr lang="en-US" sz="2050" dirty="0"/>
          </a:p>
        </p:txBody>
      </p:sp>
      <p:sp>
        <p:nvSpPr>
          <p:cNvPr id="14" name="Text 12"/>
          <p:cNvSpPr/>
          <p:nvPr/>
        </p:nvSpPr>
        <p:spPr>
          <a:xfrm>
            <a:off x="5428655" y="2885480"/>
            <a:ext cx="3772972"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Quantified through ultraviolet photometric analysis. Ground-level ozone forms from chemical reactions between nitrogen oxides and volatile organic compounds in sunlight.</a:t>
            </a:r>
            <a:endParaRPr lang="en-US" sz="1550" dirty="0"/>
          </a:p>
        </p:txBody>
      </p:sp>
      <p:sp>
        <p:nvSpPr>
          <p:cNvPr id="15" name="Shape 13"/>
          <p:cNvSpPr/>
          <p:nvPr/>
        </p:nvSpPr>
        <p:spPr>
          <a:xfrm>
            <a:off x="9621203" y="1944648"/>
            <a:ext cx="4215289" cy="3075384"/>
          </a:xfrm>
          <a:prstGeom prst="roundRect">
            <a:avLst>
              <a:gd name="adj" fmla="val 3568"/>
            </a:avLst>
          </a:prstGeom>
          <a:solidFill>
            <a:srgbClr val="FFFFFF"/>
          </a:solidFill>
        </p:spPr>
      </p:sp>
      <p:sp>
        <p:nvSpPr>
          <p:cNvPr id="16" name="Shape 14"/>
          <p:cNvSpPr/>
          <p:nvPr/>
        </p:nvSpPr>
        <p:spPr>
          <a:xfrm>
            <a:off x="9621203" y="1921788"/>
            <a:ext cx="4215289" cy="91440"/>
          </a:xfrm>
          <a:prstGeom prst="roundRect">
            <a:avLst>
              <a:gd name="adj" fmla="val 32558"/>
            </a:avLst>
          </a:prstGeom>
          <a:solidFill>
            <a:srgbClr val="E04F00"/>
          </a:solidFill>
        </p:spPr>
      </p:sp>
      <p:sp>
        <p:nvSpPr>
          <p:cNvPr id="17" name="Shape 15"/>
          <p:cNvSpPr/>
          <p:nvPr/>
        </p:nvSpPr>
        <p:spPr>
          <a:xfrm>
            <a:off x="11431191" y="1646992"/>
            <a:ext cx="595313" cy="595313"/>
          </a:xfrm>
          <a:prstGeom prst="roundRect">
            <a:avLst>
              <a:gd name="adj" fmla="val 153600"/>
            </a:avLst>
          </a:prstGeom>
          <a:solidFill>
            <a:srgbClr val="E04F00"/>
          </a:solidFill>
        </p:spPr>
      </p:sp>
      <p:sp>
        <p:nvSpPr>
          <p:cNvPr id="18" name="Text 16"/>
          <p:cNvSpPr/>
          <p:nvPr/>
        </p:nvSpPr>
        <p:spPr>
          <a:xfrm>
            <a:off x="11609784" y="1795820"/>
            <a:ext cx="238125" cy="297656"/>
          </a:xfrm>
          <a:prstGeom prst="rect">
            <a:avLst/>
          </a:prstGeom>
          <a:noFill/>
        </p:spPr>
        <p:txBody>
          <a:bodyPr wrap="none" lIns="0" tIns="0" rIns="0" bIns="0" rtlCol="0" anchor="t"/>
          <a:lstStyle/>
          <a:p>
            <a:pPr marL="0" indent="0" algn="l">
              <a:lnSpc>
                <a:spcPts val="3000"/>
              </a:lnSpc>
              <a:buNone/>
            </a:pPr>
            <a:r>
              <a:rPr lang="en-US" sz="1850" dirty="0">
                <a:solidFill>
                  <a:srgbClr val="FFFFFF"/>
                </a:solidFill>
                <a:latin typeface="PT Serif" panose="020A0703040505020204" pitchFamily="34" charset="0"/>
                <a:ea typeface="PT Serif" panose="020A0703040505020204" pitchFamily="34" charset="-122"/>
                <a:cs typeface="PT Serif" panose="020A0703040505020204" pitchFamily="34" charset="-120"/>
              </a:rPr>
              <a:t>3</a:t>
            </a:r>
            <a:endParaRPr lang="en-US" sz="1850" dirty="0"/>
          </a:p>
        </p:txBody>
      </p:sp>
      <p:sp>
        <p:nvSpPr>
          <p:cNvPr id="19" name="Text 17"/>
          <p:cNvSpPr/>
          <p:nvPr/>
        </p:nvSpPr>
        <p:spPr>
          <a:xfrm>
            <a:off x="9842421" y="2440781"/>
            <a:ext cx="2725579"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Nitrogen Dioxide (NO₂)</a:t>
            </a:r>
            <a:endParaRPr lang="en-US" sz="2050" dirty="0"/>
          </a:p>
        </p:txBody>
      </p:sp>
      <p:sp>
        <p:nvSpPr>
          <p:cNvPr id="20" name="Text 18"/>
          <p:cNvSpPr/>
          <p:nvPr/>
        </p:nvSpPr>
        <p:spPr>
          <a:xfrm>
            <a:off x="9842421" y="2885480"/>
            <a:ext cx="3772853" cy="158769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Detected using chemiluminescence analysers. Primarily emitted from vehicle exhausts and industrial processes, it contributes to respiratory problems and acid rain.</a:t>
            </a:r>
            <a:endParaRPr lang="en-US" sz="1550" dirty="0"/>
          </a:p>
        </p:txBody>
      </p:sp>
      <p:sp>
        <p:nvSpPr>
          <p:cNvPr id="21" name="Shape 19"/>
          <p:cNvSpPr/>
          <p:nvPr/>
        </p:nvSpPr>
        <p:spPr>
          <a:xfrm>
            <a:off x="793790" y="5516047"/>
            <a:ext cx="6422112" cy="2114669"/>
          </a:xfrm>
          <a:prstGeom prst="roundRect">
            <a:avLst>
              <a:gd name="adj" fmla="val 5189"/>
            </a:avLst>
          </a:prstGeom>
          <a:solidFill>
            <a:srgbClr val="FFFFFF"/>
          </a:solidFill>
        </p:spPr>
      </p:sp>
      <p:sp>
        <p:nvSpPr>
          <p:cNvPr id="22" name="Shape 20"/>
          <p:cNvSpPr/>
          <p:nvPr/>
        </p:nvSpPr>
        <p:spPr>
          <a:xfrm>
            <a:off x="793790" y="5493187"/>
            <a:ext cx="6422112" cy="91440"/>
          </a:xfrm>
          <a:prstGeom prst="roundRect">
            <a:avLst>
              <a:gd name="adj" fmla="val 32558"/>
            </a:avLst>
          </a:prstGeom>
          <a:solidFill>
            <a:srgbClr val="E04F00"/>
          </a:solidFill>
        </p:spPr>
      </p:sp>
      <p:sp>
        <p:nvSpPr>
          <p:cNvPr id="23" name="Shape 21"/>
          <p:cNvSpPr/>
          <p:nvPr/>
        </p:nvSpPr>
        <p:spPr>
          <a:xfrm>
            <a:off x="3707130" y="5218390"/>
            <a:ext cx="595313" cy="595313"/>
          </a:xfrm>
          <a:prstGeom prst="roundRect">
            <a:avLst>
              <a:gd name="adj" fmla="val 153600"/>
            </a:avLst>
          </a:prstGeom>
          <a:solidFill>
            <a:srgbClr val="E04F00"/>
          </a:solidFill>
        </p:spPr>
      </p:sp>
      <p:sp>
        <p:nvSpPr>
          <p:cNvPr id="24" name="Text 22"/>
          <p:cNvSpPr/>
          <p:nvPr/>
        </p:nvSpPr>
        <p:spPr>
          <a:xfrm>
            <a:off x="3885724" y="5367218"/>
            <a:ext cx="238125" cy="297656"/>
          </a:xfrm>
          <a:prstGeom prst="rect">
            <a:avLst/>
          </a:prstGeom>
          <a:noFill/>
        </p:spPr>
        <p:txBody>
          <a:bodyPr wrap="none" lIns="0" tIns="0" rIns="0" bIns="0" rtlCol="0" anchor="t"/>
          <a:lstStyle/>
          <a:p>
            <a:pPr marL="0" indent="0" algn="l">
              <a:lnSpc>
                <a:spcPts val="3000"/>
              </a:lnSpc>
              <a:buNone/>
            </a:pPr>
            <a:r>
              <a:rPr lang="en-US" sz="1850" dirty="0">
                <a:solidFill>
                  <a:srgbClr val="FFFFFF"/>
                </a:solidFill>
                <a:latin typeface="PT Serif" panose="020A0703040505020204" pitchFamily="34" charset="0"/>
                <a:ea typeface="PT Serif" panose="020A0703040505020204" pitchFamily="34" charset="-122"/>
                <a:cs typeface="PT Serif" panose="020A0703040505020204" pitchFamily="34" charset="-120"/>
              </a:rPr>
              <a:t>4</a:t>
            </a:r>
            <a:endParaRPr lang="en-US" sz="1850" dirty="0"/>
          </a:p>
        </p:txBody>
      </p:sp>
      <p:sp>
        <p:nvSpPr>
          <p:cNvPr id="25" name="Text 23"/>
          <p:cNvSpPr/>
          <p:nvPr/>
        </p:nvSpPr>
        <p:spPr>
          <a:xfrm>
            <a:off x="1015008" y="6012180"/>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Sulphur Dioxide (SO₂)</a:t>
            </a:r>
            <a:endParaRPr lang="en-US" sz="2050" dirty="0"/>
          </a:p>
        </p:txBody>
      </p:sp>
      <p:sp>
        <p:nvSpPr>
          <p:cNvPr id="26" name="Text 24"/>
          <p:cNvSpPr/>
          <p:nvPr/>
        </p:nvSpPr>
        <p:spPr>
          <a:xfrm>
            <a:off x="1015008" y="6456878"/>
            <a:ext cx="5979676"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Measured via ultraviolet fluorescence. Released from fossil fuel combustion in power plants and industrial facilities, causing respiratory issues and environmental acidification.</a:t>
            </a:r>
            <a:endParaRPr lang="en-US" sz="1550" dirty="0"/>
          </a:p>
        </p:txBody>
      </p:sp>
      <p:sp>
        <p:nvSpPr>
          <p:cNvPr id="27" name="Shape 25"/>
          <p:cNvSpPr/>
          <p:nvPr/>
        </p:nvSpPr>
        <p:spPr>
          <a:xfrm>
            <a:off x="7414260" y="5516047"/>
            <a:ext cx="6422231" cy="2114669"/>
          </a:xfrm>
          <a:prstGeom prst="roundRect">
            <a:avLst>
              <a:gd name="adj" fmla="val 5189"/>
            </a:avLst>
          </a:prstGeom>
          <a:solidFill>
            <a:srgbClr val="FFFFFF"/>
          </a:solidFill>
        </p:spPr>
      </p:sp>
      <p:sp>
        <p:nvSpPr>
          <p:cNvPr id="28" name="Shape 26"/>
          <p:cNvSpPr/>
          <p:nvPr/>
        </p:nvSpPr>
        <p:spPr>
          <a:xfrm>
            <a:off x="7414260" y="5493187"/>
            <a:ext cx="6422231" cy="91440"/>
          </a:xfrm>
          <a:prstGeom prst="roundRect">
            <a:avLst>
              <a:gd name="adj" fmla="val 32558"/>
            </a:avLst>
          </a:prstGeom>
          <a:solidFill>
            <a:srgbClr val="E04F00"/>
          </a:solidFill>
        </p:spPr>
      </p:sp>
      <p:sp>
        <p:nvSpPr>
          <p:cNvPr id="29" name="Shape 27"/>
          <p:cNvSpPr/>
          <p:nvPr/>
        </p:nvSpPr>
        <p:spPr>
          <a:xfrm>
            <a:off x="10327719" y="5218390"/>
            <a:ext cx="595313" cy="595313"/>
          </a:xfrm>
          <a:prstGeom prst="roundRect">
            <a:avLst>
              <a:gd name="adj" fmla="val 153600"/>
            </a:avLst>
          </a:prstGeom>
          <a:solidFill>
            <a:srgbClr val="E04F00"/>
          </a:solidFill>
        </p:spPr>
      </p:sp>
      <p:sp>
        <p:nvSpPr>
          <p:cNvPr id="30" name="Text 28"/>
          <p:cNvSpPr/>
          <p:nvPr/>
        </p:nvSpPr>
        <p:spPr>
          <a:xfrm>
            <a:off x="10506313" y="5367218"/>
            <a:ext cx="238125" cy="297656"/>
          </a:xfrm>
          <a:prstGeom prst="rect">
            <a:avLst/>
          </a:prstGeom>
          <a:noFill/>
        </p:spPr>
        <p:txBody>
          <a:bodyPr wrap="none" lIns="0" tIns="0" rIns="0" bIns="0" rtlCol="0" anchor="t"/>
          <a:lstStyle/>
          <a:p>
            <a:pPr marL="0" indent="0" algn="l">
              <a:lnSpc>
                <a:spcPts val="3000"/>
              </a:lnSpc>
              <a:buNone/>
            </a:pPr>
            <a:r>
              <a:rPr lang="en-US" sz="1850" dirty="0">
                <a:solidFill>
                  <a:srgbClr val="FFFFFF"/>
                </a:solidFill>
                <a:latin typeface="PT Serif" panose="020A0703040505020204" pitchFamily="34" charset="0"/>
                <a:ea typeface="PT Serif" panose="020A0703040505020204" pitchFamily="34" charset="-122"/>
                <a:cs typeface="PT Serif" panose="020A0703040505020204" pitchFamily="34" charset="-120"/>
              </a:rPr>
              <a:t>5</a:t>
            </a:r>
            <a:endParaRPr lang="en-US" sz="1850" dirty="0"/>
          </a:p>
        </p:txBody>
      </p:sp>
      <p:sp>
        <p:nvSpPr>
          <p:cNvPr id="31" name="Text 29"/>
          <p:cNvSpPr/>
          <p:nvPr/>
        </p:nvSpPr>
        <p:spPr>
          <a:xfrm>
            <a:off x="7635478" y="6012180"/>
            <a:ext cx="2653427"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Carbon Monoxide (CO)</a:t>
            </a:r>
            <a:endParaRPr lang="en-US" sz="2050" dirty="0"/>
          </a:p>
        </p:txBody>
      </p:sp>
      <p:sp>
        <p:nvSpPr>
          <p:cNvPr id="32" name="Text 30"/>
          <p:cNvSpPr/>
          <p:nvPr/>
        </p:nvSpPr>
        <p:spPr>
          <a:xfrm>
            <a:off x="7635478" y="6456878"/>
            <a:ext cx="5979795" cy="95261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Monitored using non-dispersive infrared sensors. This colourless, odourless gas from incomplete combustion reduces oxygen delivery in the bloodstream.</a:t>
            </a:r>
            <a:endParaRPr lang="en-US" sz="1550" dirty="0"/>
          </a:p>
        </p:txBody>
      </p:sp>
      <p:sp>
        <p:nvSpPr>
          <p:cNvPr id="33" name="Text Box 32"/>
          <p:cNvSpPr txBox="1"/>
          <p:nvPr/>
        </p:nvSpPr>
        <p:spPr>
          <a:xfrm>
            <a:off x="12628245" y="7528560"/>
            <a:ext cx="2002155" cy="718820"/>
          </a:xfrm>
          <a:prstGeom prst="rect">
            <a:avLst/>
          </a:prstGeom>
          <a:solidFill>
            <a:schemeClr val="bg1"/>
          </a:solidFill>
        </p:spPr>
        <p:txBody>
          <a:bodyPr wrap="square" rtlCol="0">
            <a:no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9367"/>
            <a:ext cx="9470469" cy="651272"/>
          </a:xfrm>
          <a:prstGeom prst="rect">
            <a:avLst/>
          </a:prstGeom>
          <a:noFill/>
        </p:spPr>
        <p:txBody>
          <a:bodyPr wrap="none" lIns="0" tIns="0" rIns="0" bIns="0" rtlCol="0" anchor="t"/>
          <a:lstStyle/>
          <a:p>
            <a:pPr marL="0" indent="0" algn="l">
              <a:lnSpc>
                <a:spcPts val="5100"/>
              </a:lnSpc>
              <a:buNone/>
            </a:pPr>
            <a:r>
              <a:rPr lang="en-US" sz="4100" dirty="0">
                <a:solidFill>
                  <a:srgbClr val="020202"/>
                </a:solidFill>
                <a:latin typeface="PT Serif" panose="020A0703040505020204" pitchFamily="34" charset="0"/>
                <a:ea typeface="PT Serif" panose="020A0703040505020204" pitchFamily="34" charset="-122"/>
                <a:cs typeface="PT Serif" panose="020A0703040505020204" pitchFamily="34" charset="-120"/>
              </a:rPr>
              <a:t>AQI Monitoring Agencies &amp; Applications</a:t>
            </a:r>
            <a:endParaRPr lang="en-US" sz="4100" dirty="0"/>
          </a:p>
        </p:txBody>
      </p:sp>
      <p:pic>
        <p:nvPicPr>
          <p:cNvPr id="3" name="Image 0" descr="preencoded.png"/>
          <p:cNvPicPr>
            <a:picLocks noChangeAspect="1"/>
          </p:cNvPicPr>
          <p:nvPr/>
        </p:nvPicPr>
        <p:blipFill>
          <a:blip r:embed="rId1"/>
          <a:stretch>
            <a:fillRect/>
          </a:stretch>
        </p:blipFill>
        <p:spPr>
          <a:xfrm>
            <a:off x="793790" y="1697474"/>
            <a:ext cx="1783199" cy="1783199"/>
          </a:xfrm>
          <a:prstGeom prst="rect">
            <a:avLst/>
          </a:prstGeom>
        </p:spPr>
      </p:pic>
      <p:sp>
        <p:nvSpPr>
          <p:cNvPr id="4" name="Text 1"/>
          <p:cNvSpPr/>
          <p:nvPr/>
        </p:nvSpPr>
        <p:spPr>
          <a:xfrm>
            <a:off x="793790" y="3728680"/>
            <a:ext cx="3074670" cy="651272"/>
          </a:xfrm>
          <a:prstGeom prst="rect">
            <a:avLst/>
          </a:prstGeom>
          <a:noFill/>
        </p:spPr>
        <p:txBody>
          <a:bodyPr wrap="squar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Environmental Protection Agencies</a:t>
            </a:r>
            <a:endParaRPr lang="en-US" sz="2050" dirty="0"/>
          </a:p>
        </p:txBody>
      </p:sp>
      <p:sp>
        <p:nvSpPr>
          <p:cNvPr id="5" name="Text 2"/>
          <p:cNvSpPr/>
          <p:nvPr/>
        </p:nvSpPr>
        <p:spPr>
          <a:xfrm>
            <a:off x="793790" y="4499015"/>
            <a:ext cx="3074670" cy="222277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Government bodies like the US EPA, UK Defra, and India's CPCB provide official AQI data through extensive monitoring networks, ensuring standardised measurements and public health advisories.</a:t>
            </a:r>
            <a:endParaRPr lang="en-US" sz="1550" dirty="0"/>
          </a:p>
        </p:txBody>
      </p:sp>
      <p:pic>
        <p:nvPicPr>
          <p:cNvPr id="6" name="Image 1" descr="preencoded.png"/>
          <p:cNvPicPr>
            <a:picLocks noChangeAspect="1"/>
          </p:cNvPicPr>
          <p:nvPr/>
        </p:nvPicPr>
        <p:blipFill>
          <a:blip r:embed="rId2"/>
          <a:stretch>
            <a:fillRect/>
          </a:stretch>
        </p:blipFill>
        <p:spPr>
          <a:xfrm>
            <a:off x="4116467" y="1697474"/>
            <a:ext cx="1783199" cy="1783199"/>
          </a:xfrm>
          <a:prstGeom prst="rect">
            <a:avLst/>
          </a:prstGeom>
        </p:spPr>
      </p:pic>
      <p:sp>
        <p:nvSpPr>
          <p:cNvPr id="7" name="Text 3"/>
          <p:cNvSpPr/>
          <p:nvPr/>
        </p:nvSpPr>
        <p:spPr>
          <a:xfrm>
            <a:off x="4116467" y="3728680"/>
            <a:ext cx="2604968"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IQAir / AirVisual</a:t>
            </a:r>
            <a:endParaRPr lang="en-US" sz="2050" dirty="0"/>
          </a:p>
        </p:txBody>
      </p:sp>
      <p:sp>
        <p:nvSpPr>
          <p:cNvPr id="8" name="Text 4"/>
          <p:cNvSpPr/>
          <p:nvPr/>
        </p:nvSpPr>
        <p:spPr>
          <a:xfrm>
            <a:off x="4116467" y="4173379"/>
            <a:ext cx="3074670" cy="190523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World's largest air quality information platform, providing real-time data from thousands of monitoring stations globally. Features hyperlocal forecasting and historical trend analysis.</a:t>
            </a:r>
            <a:endParaRPr lang="en-US" sz="1550" dirty="0"/>
          </a:p>
        </p:txBody>
      </p:sp>
      <p:pic>
        <p:nvPicPr>
          <p:cNvPr id="9" name="Image 2" descr="preencoded.png"/>
          <p:cNvPicPr>
            <a:picLocks noChangeAspect="1"/>
          </p:cNvPicPr>
          <p:nvPr/>
        </p:nvPicPr>
        <p:blipFill>
          <a:blip r:embed="rId3"/>
          <a:stretch>
            <a:fillRect/>
          </a:stretch>
        </p:blipFill>
        <p:spPr>
          <a:xfrm>
            <a:off x="7439144" y="1697474"/>
            <a:ext cx="1783199" cy="1783199"/>
          </a:xfrm>
          <a:prstGeom prst="rect">
            <a:avLst/>
          </a:prstGeom>
        </p:spPr>
      </p:pic>
      <p:sp>
        <p:nvSpPr>
          <p:cNvPr id="10" name="Text 5"/>
          <p:cNvSpPr/>
          <p:nvPr/>
        </p:nvSpPr>
        <p:spPr>
          <a:xfrm>
            <a:off x="7439144" y="3728680"/>
            <a:ext cx="3074670" cy="651272"/>
          </a:xfrm>
          <a:prstGeom prst="rect">
            <a:avLst/>
          </a:prstGeom>
          <a:noFill/>
        </p:spPr>
        <p:txBody>
          <a:bodyPr wrap="squar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Breezometer &amp; Weather Apps</a:t>
            </a:r>
            <a:endParaRPr lang="en-US" sz="2050" dirty="0"/>
          </a:p>
        </p:txBody>
      </p:sp>
      <p:sp>
        <p:nvSpPr>
          <p:cNvPr id="11" name="Text 6"/>
          <p:cNvSpPr/>
          <p:nvPr/>
        </p:nvSpPr>
        <p:spPr>
          <a:xfrm>
            <a:off x="7439144" y="4499015"/>
            <a:ext cx="3074670" cy="222277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Integrated into popular weather applications, providing street-level air quality data. Uses machine learning to deliver personalised health recommendations based on location and activity.</a:t>
            </a:r>
            <a:endParaRPr lang="en-US" sz="1550" dirty="0"/>
          </a:p>
        </p:txBody>
      </p:sp>
      <p:pic>
        <p:nvPicPr>
          <p:cNvPr id="12" name="Image 3" descr="preencoded.png"/>
          <p:cNvPicPr>
            <a:picLocks noChangeAspect="1"/>
          </p:cNvPicPr>
          <p:nvPr/>
        </p:nvPicPr>
        <p:blipFill>
          <a:blip r:embed="rId4"/>
          <a:stretch>
            <a:fillRect/>
          </a:stretch>
        </p:blipFill>
        <p:spPr>
          <a:xfrm>
            <a:off x="10761821" y="1697474"/>
            <a:ext cx="1783318" cy="1783318"/>
          </a:xfrm>
          <a:prstGeom prst="rect">
            <a:avLst/>
          </a:prstGeom>
        </p:spPr>
      </p:pic>
      <p:sp>
        <p:nvSpPr>
          <p:cNvPr id="13" name="Text 7"/>
          <p:cNvSpPr/>
          <p:nvPr/>
        </p:nvSpPr>
        <p:spPr>
          <a:xfrm>
            <a:off x="10761821" y="3728799"/>
            <a:ext cx="2925485" cy="325636"/>
          </a:xfrm>
          <a:prstGeom prst="rect">
            <a:avLst/>
          </a:prstGeom>
          <a:noFill/>
        </p:spPr>
        <p:txBody>
          <a:bodyPr wrap="none" lIns="0" tIns="0" rIns="0" bIns="0" rtlCol="0" anchor="t"/>
          <a:lstStyle/>
          <a:p>
            <a:pPr marL="0" indent="0" algn="l">
              <a:lnSpc>
                <a:spcPts val="2550"/>
              </a:lnSpc>
              <a:buNone/>
            </a:pPr>
            <a:r>
              <a:rPr lang="en-US" sz="2050" dirty="0">
                <a:solidFill>
                  <a:srgbClr val="383838"/>
                </a:solidFill>
                <a:latin typeface="PT Serif" panose="020A0703040505020204" pitchFamily="34" charset="0"/>
                <a:ea typeface="PT Serif" panose="020A0703040505020204" pitchFamily="34" charset="-122"/>
                <a:cs typeface="PT Serif" panose="020A0703040505020204" pitchFamily="34" charset="-120"/>
              </a:rPr>
              <a:t>Citizen Science Networks</a:t>
            </a:r>
            <a:endParaRPr lang="en-US" sz="2050" dirty="0"/>
          </a:p>
        </p:txBody>
      </p:sp>
      <p:sp>
        <p:nvSpPr>
          <p:cNvPr id="14" name="Text 8"/>
          <p:cNvSpPr/>
          <p:nvPr/>
        </p:nvSpPr>
        <p:spPr>
          <a:xfrm>
            <a:off x="10761821" y="4173498"/>
            <a:ext cx="3074789" cy="2222778"/>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PurpleAir, OpenAQ, and similar platforms crowdsource data from personal monitoring devices, creating dense measurement networks that supplement official monitoring stations.</a:t>
            </a:r>
            <a:endParaRPr lang="en-US" sz="1550" dirty="0"/>
          </a:p>
        </p:txBody>
      </p:sp>
      <p:sp>
        <p:nvSpPr>
          <p:cNvPr id="15" name="Text 9"/>
          <p:cNvSpPr/>
          <p:nvPr/>
        </p:nvSpPr>
        <p:spPr>
          <a:xfrm>
            <a:off x="793790" y="6945035"/>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These platforms democratise access to air quality information, transforming complex environmental data into user-friendly interfaces that empower individuals to make health-conscious decisions.</a:t>
            </a:r>
            <a:endParaRPr lang="en-US" sz="1550" dirty="0"/>
          </a:p>
        </p:txBody>
      </p:sp>
      <p:sp>
        <p:nvSpPr>
          <p:cNvPr id="16" name="Text Box 15"/>
          <p:cNvSpPr txBox="1"/>
          <p:nvPr/>
        </p:nvSpPr>
        <p:spPr>
          <a:xfrm>
            <a:off x="9222105" y="7581265"/>
            <a:ext cx="5386070" cy="659765"/>
          </a:xfrm>
          <a:prstGeom prst="rect">
            <a:avLst/>
          </a:prstGeom>
          <a:solidFill>
            <a:schemeClr val="bg1"/>
          </a:solidFill>
        </p:spPr>
        <p:txBody>
          <a:bodyPr wrap="square" rtlCol="0">
            <a:noAutofit/>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14197</Words>
  <Application>WPS Presentation</Application>
  <PresentationFormat>On-screen Show (16:9)</PresentationFormat>
  <Paragraphs>438</Paragraphs>
  <Slides>20</Slides>
  <Notes>20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SimSun</vt:lpstr>
      <vt:lpstr>Wingdings</vt:lpstr>
      <vt:lpstr>PT Serif</vt:lpstr>
      <vt:lpstr>PT Serif</vt:lpstr>
      <vt:lpstr>PT Serif</vt:lpstr>
      <vt:lpstr>DM Sans</vt:lpstr>
      <vt:lpstr>DM Sans</vt:lpstr>
      <vt:lpstr>DM Sans</vt:lpstr>
      <vt:lpstr>Calibri</vt:lpstr>
      <vt:lpstr>Microsoft YaHei</vt:lpstr>
      <vt:lpstr>Arial Unicode MS</vt:lpstr>
      <vt:lpstr>PT Serif Light</vt:lpstr>
      <vt:lpstr>Segoe Print</vt:lpstr>
      <vt:lpstr>PT Serif Light</vt:lpstr>
      <vt:lpstr>PT Serif Light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Triveni Chunduru</cp:lastModifiedBy>
  <cp:revision>2</cp:revision>
  <dcterms:created xsi:type="dcterms:W3CDTF">2025-11-15T16:58:00Z</dcterms:created>
  <dcterms:modified xsi:type="dcterms:W3CDTF">2025-11-15T17:22:45Z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8738CF6A98C44BBCBE1A840C8001DA8A_13</vt:lpwstr>
  </property>
  <property fmtid="{D5CDD505-2E9C-101B-9397-08002B2CF9AE}" pid="3" name="KSOProductBuildVer">
    <vt:lpwstr>1033-12.2.0.23155</vt:lpwstr>
  </property>
</Properties>
</file>